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48"/>
  </p:notesMasterIdLst>
  <p:handoutMasterIdLst>
    <p:handoutMasterId r:id="rId49"/>
  </p:handoutMasterIdLst>
  <p:sldIdLst>
    <p:sldId id="258" r:id="rId2"/>
    <p:sldId id="447" r:id="rId3"/>
    <p:sldId id="306" r:id="rId4"/>
    <p:sldId id="305" r:id="rId5"/>
    <p:sldId id="424" r:id="rId6"/>
    <p:sldId id="450" r:id="rId7"/>
    <p:sldId id="425" r:id="rId8"/>
    <p:sldId id="449" r:id="rId9"/>
    <p:sldId id="313" r:id="rId10"/>
    <p:sldId id="427" r:id="rId11"/>
    <p:sldId id="429" r:id="rId12"/>
    <p:sldId id="430" r:id="rId13"/>
    <p:sldId id="428" r:id="rId14"/>
    <p:sldId id="365" r:id="rId15"/>
    <p:sldId id="433" r:id="rId16"/>
    <p:sldId id="431" r:id="rId17"/>
    <p:sldId id="432" r:id="rId18"/>
    <p:sldId id="264" r:id="rId19"/>
    <p:sldId id="434" r:id="rId20"/>
    <p:sldId id="452" r:id="rId21"/>
    <p:sldId id="453" r:id="rId22"/>
    <p:sldId id="454" r:id="rId23"/>
    <p:sldId id="455" r:id="rId24"/>
    <p:sldId id="456" r:id="rId25"/>
    <p:sldId id="435" r:id="rId26"/>
    <p:sldId id="317" r:id="rId27"/>
    <p:sldId id="451" r:id="rId28"/>
    <p:sldId id="329" r:id="rId29"/>
    <p:sldId id="457" r:id="rId30"/>
    <p:sldId id="414" r:id="rId31"/>
    <p:sldId id="331" r:id="rId32"/>
    <p:sldId id="354" r:id="rId33"/>
    <p:sldId id="332" r:id="rId34"/>
    <p:sldId id="334" r:id="rId35"/>
    <p:sldId id="361" r:id="rId36"/>
    <p:sldId id="442" r:id="rId37"/>
    <p:sldId id="460" r:id="rId38"/>
    <p:sldId id="459" r:id="rId39"/>
    <p:sldId id="342" r:id="rId40"/>
    <p:sldId id="463" r:id="rId41"/>
    <p:sldId id="464" r:id="rId42"/>
    <p:sldId id="462" r:id="rId43"/>
    <p:sldId id="461" r:id="rId44"/>
    <p:sldId id="465" r:id="rId45"/>
    <p:sldId id="445" r:id="rId46"/>
    <p:sldId id="411" r:id="rId4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2400" b="1"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sz="2400" b="1"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sz="2400" b="1"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sz="2400" b="1"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9900"/>
    <a:srgbClr val="3399FF"/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626" autoAdjust="0"/>
    <p:restoredTop sz="99467" autoAdjust="0"/>
  </p:normalViewPr>
  <p:slideViewPr>
    <p:cSldViewPr>
      <p:cViewPr varScale="1">
        <p:scale>
          <a:sx n="73" d="100"/>
          <a:sy n="73" d="100"/>
        </p:scale>
        <p:origin x="-150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40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0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0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0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55FA46FA-9B92-4191-BBA5-2F5144036C4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68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DC7F415C-47C3-4BD2-99F2-E182ABA335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EA44371-C1BE-4B4C-B0FA-BFA2136A996B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DB2432-B14D-405E-B173-9AB6B58DFADB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DB2432-B14D-405E-B173-9AB6B58DFADB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DB2432-B14D-405E-B173-9AB6B58DFADB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DB2432-B14D-405E-B173-9AB6B58DFADB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DA8B1CB-D1FA-4EBA-864E-968DAF2D25A0}" type="slidenum">
              <a:rPr lang="en-US" smtClean="0"/>
              <a:pPr/>
              <a:t>14</a:t>
            </a:fld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DE27B57-0CC6-41FA-9601-FDB3B318CF56}" type="slidenum">
              <a:rPr lang="en-US" smtClean="0"/>
              <a:pPr/>
              <a:t>15</a:t>
            </a:fld>
            <a:endParaRPr lang="en-US" smtClean="0"/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4213"/>
            <a:ext cx="4572000" cy="3429000"/>
          </a:xfrm>
          <a:solidFill>
            <a:srgbClr val="FFFFFF"/>
          </a:solidFill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63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33" tIns="45716" rIns="91433" bIns="45716"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7F415C-47C3-4BD2-99F2-E182ABA33562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7F415C-47C3-4BD2-99F2-E182ABA33562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10CA4EE-55BF-405C-8E16-D4C58BC6FD31}" type="slidenum">
              <a:rPr lang="en-US" smtClean="0"/>
              <a:pPr/>
              <a:t>18</a:t>
            </a:fld>
            <a:endParaRPr lang="en-US" smtClean="0"/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7F415C-47C3-4BD2-99F2-E182ABA33562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DFA05F8-1B71-440E-9687-77459684643C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7F415C-47C3-4BD2-99F2-E182ABA33562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7F415C-47C3-4BD2-99F2-E182ABA33562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7F415C-47C3-4BD2-99F2-E182ABA33562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7F415C-47C3-4BD2-99F2-E182ABA33562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7F415C-47C3-4BD2-99F2-E182ABA33562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7F415C-47C3-4BD2-99F2-E182ABA33562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34C52D0-844B-42A2-9929-A31AEC82C4B5}" type="slidenum">
              <a:rPr lang="en-US" smtClean="0"/>
              <a:pPr/>
              <a:t>26</a:t>
            </a:fld>
            <a:endParaRPr lang="en-US" smtClean="0"/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E662A4C-4E1D-458F-9209-30A98FAB765E}" type="slidenum">
              <a:rPr lang="en-US" smtClean="0"/>
              <a:pPr/>
              <a:t>27</a:t>
            </a:fld>
            <a:endParaRPr lang="en-US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9BD7FC6-5B15-43B6-84A7-1F98DC0FF600}" type="slidenum">
              <a:rPr lang="en-US" smtClean="0"/>
              <a:pPr/>
              <a:t>28</a:t>
            </a:fld>
            <a:endParaRPr lang="en-US" smtClean="0"/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7F415C-47C3-4BD2-99F2-E182ABA33562}" type="slidenum">
              <a:rPr lang="en-US" smtClean="0"/>
              <a:pPr>
                <a:defRPr/>
              </a:pPr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EADD322-C757-4E44-B0F3-8EC37125A193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D1CF8B3-E7EA-42E2-8714-A62C8EDDCE4D}" type="slidenum">
              <a:rPr lang="en-US" smtClean="0"/>
              <a:pPr/>
              <a:t>30</a:t>
            </a:fld>
            <a:endParaRPr lang="en-US" smtClean="0"/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61F5A2D-E9B6-4108-9FB3-6A1D1D8A53C9}" type="slidenum">
              <a:rPr lang="en-US" smtClean="0"/>
              <a:pPr/>
              <a:t>31</a:t>
            </a:fld>
            <a:endParaRPr lang="en-US" smtClean="0"/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2CB2368-AB8B-4EE7-A718-1143612C3C88}" type="slidenum">
              <a:rPr lang="en-US" smtClean="0"/>
              <a:pPr/>
              <a:t>32</a:t>
            </a:fld>
            <a:endParaRPr lang="en-US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90A13F3-A27A-4C55-BF67-B45D21465201}" type="slidenum">
              <a:rPr lang="en-US" smtClean="0"/>
              <a:pPr/>
              <a:t>33</a:t>
            </a:fld>
            <a:endParaRPr lang="en-US" smtClean="0"/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1913040-80FF-464F-8591-ADF1B3D0BC51}" type="slidenum">
              <a:rPr lang="en-US" smtClean="0"/>
              <a:pPr/>
              <a:t>34</a:t>
            </a:fld>
            <a:endParaRPr lang="en-US" smtClean="0"/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041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604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6C4528D-3831-4E5F-941A-1399793F2A57}" type="slidenum">
              <a:rPr lang="en-US" smtClean="0"/>
              <a:pPr/>
              <a:t>35</a:t>
            </a:fld>
            <a:endParaRPr lang="en-US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7F415C-47C3-4BD2-99F2-E182ABA33562}" type="slidenum">
              <a:rPr lang="en-US" smtClean="0"/>
              <a:pPr>
                <a:defRPr/>
              </a:pPr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7F415C-47C3-4BD2-99F2-E182ABA33562}" type="slidenum">
              <a:rPr lang="en-US" smtClean="0"/>
              <a:pPr>
                <a:defRPr/>
              </a:pPr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7F415C-47C3-4BD2-99F2-E182ABA33562}" type="slidenum">
              <a:rPr lang="en-US" smtClean="0"/>
              <a:pPr>
                <a:defRPr/>
              </a:pPr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901BAD5-6B7D-48D4-A37F-0DA4986AABF3}" type="slidenum">
              <a:rPr lang="en-US" smtClean="0"/>
              <a:pPr/>
              <a:t>39</a:t>
            </a:fld>
            <a:endParaRPr lang="en-US" smtClean="0"/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4213"/>
            <a:ext cx="4572000" cy="3429000"/>
          </a:xfrm>
          <a:solidFill>
            <a:srgbClr val="FFFFFF"/>
          </a:solidFill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63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33" tIns="45716" rIns="91433" bIns="45716"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D3BB96F-2B55-4B71-AF63-BB8016944ABE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7F415C-47C3-4BD2-99F2-E182ABA33562}" type="slidenum">
              <a:rPr lang="en-US" smtClean="0"/>
              <a:pPr>
                <a:defRPr/>
              </a:pPr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7F415C-47C3-4BD2-99F2-E182ABA33562}" type="slidenum">
              <a:rPr lang="en-US" smtClean="0"/>
              <a:pPr>
                <a:defRPr/>
              </a:pPr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7F415C-47C3-4BD2-99F2-E182ABA33562}" type="slidenum">
              <a:rPr lang="en-US" smtClean="0"/>
              <a:pPr>
                <a:defRPr/>
              </a:pPr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7F415C-47C3-4BD2-99F2-E182ABA33562}" type="slidenum">
              <a:rPr lang="en-US" smtClean="0"/>
              <a:pPr>
                <a:defRPr/>
              </a:pPr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7F415C-47C3-4BD2-99F2-E182ABA33562}" type="slidenum">
              <a:rPr lang="en-US" smtClean="0"/>
              <a:pPr>
                <a:defRPr/>
              </a:pPr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7F415C-47C3-4BD2-99F2-E182ABA33562}" type="slidenum">
              <a:rPr lang="en-US" smtClean="0"/>
              <a:pPr>
                <a:defRPr/>
              </a:pPr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168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716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CF88C2D-03C7-43CE-B4B2-31E16302E9CE}" type="slidenum">
              <a:rPr lang="en-US" smtClean="0"/>
              <a:pPr/>
              <a:t>46</a:t>
            </a:fld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7F415C-47C3-4BD2-99F2-E182ABA33562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E662A4C-4E1D-458F-9209-30A98FAB765E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7F415C-47C3-4BD2-99F2-E182ABA33562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0EE275F-B0C6-40E6-B7AA-295015BE855A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E037701-26AD-4C1C-93C1-D029615C22D3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0"/>
            <a:ext cx="2286000" cy="6096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6705600" cy="6096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981200"/>
            <a:ext cx="4495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495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914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0" y="1981200"/>
            <a:ext cx="9144000" cy="4114800"/>
          </a:xfrm>
          <a:prstGeom prst="rect">
            <a:avLst/>
          </a:prstGeom>
          <a:solidFill>
            <a:srgbClr val="66FF33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3200" b="1">
          <a:solidFill>
            <a:schemeClr val="bg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b="1">
          <a:solidFill>
            <a:schemeClr val="bg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b="1">
          <a:solidFill>
            <a:schemeClr val="bg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b="1">
          <a:solidFill>
            <a:schemeClr val="bg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b="1">
          <a:solidFill>
            <a:schemeClr val="bg2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bg2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bg2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bg2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bg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13" Type="http://schemas.openxmlformats.org/officeDocument/2006/relationships/image" Target="../media/image26.png"/><Relationship Id="rId3" Type="http://schemas.openxmlformats.org/officeDocument/2006/relationships/image" Target="../media/image16.jpeg"/><Relationship Id="rId7" Type="http://schemas.openxmlformats.org/officeDocument/2006/relationships/image" Target="../media/image20.png"/><Relationship Id="rId12" Type="http://schemas.openxmlformats.org/officeDocument/2006/relationships/image" Target="../media/image2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11" Type="http://schemas.openxmlformats.org/officeDocument/2006/relationships/image" Target="../media/image24.jpeg"/><Relationship Id="rId5" Type="http://schemas.openxmlformats.org/officeDocument/2006/relationships/image" Target="../media/image18.jpeg"/><Relationship Id="rId15" Type="http://schemas.openxmlformats.org/officeDocument/2006/relationships/image" Target="../media/image28.jpeg"/><Relationship Id="rId10" Type="http://schemas.openxmlformats.org/officeDocument/2006/relationships/image" Target="../media/image23.jpeg"/><Relationship Id="rId4" Type="http://schemas.openxmlformats.org/officeDocument/2006/relationships/image" Target="../media/image17.png"/><Relationship Id="rId9" Type="http://schemas.openxmlformats.org/officeDocument/2006/relationships/image" Target="../media/image22.jpeg"/><Relationship Id="rId1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Relationship Id="rId9" Type="http://schemas.openxmlformats.org/officeDocument/2006/relationships/image" Target="../media/image4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png"/><Relationship Id="rId4" Type="http://schemas.openxmlformats.org/officeDocument/2006/relationships/image" Target="../media/image4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jpeg"/><Relationship Id="rId7" Type="http://schemas.openxmlformats.org/officeDocument/2006/relationships/image" Target="../media/image20.png"/><Relationship Id="rId12" Type="http://schemas.openxmlformats.org/officeDocument/2006/relationships/image" Target="../media/image25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11" Type="http://schemas.openxmlformats.org/officeDocument/2006/relationships/image" Target="../media/image24.jpeg"/><Relationship Id="rId5" Type="http://schemas.openxmlformats.org/officeDocument/2006/relationships/image" Target="../media/image18.jpeg"/><Relationship Id="rId10" Type="http://schemas.openxmlformats.org/officeDocument/2006/relationships/image" Target="../media/image22.jpeg"/><Relationship Id="rId4" Type="http://schemas.openxmlformats.org/officeDocument/2006/relationships/image" Target="../media/image17.png"/><Relationship Id="rId9" Type="http://schemas.openxmlformats.org/officeDocument/2006/relationships/image" Target="../media/image5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johnhusing.com/" TargetMode="External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124200" y="3657600"/>
            <a:ext cx="5791200" cy="1295400"/>
          </a:xfrm>
          <a:noFill/>
          <a:ln>
            <a:noFill/>
          </a:ln>
        </p:spPr>
        <p:txBody>
          <a:bodyPr/>
          <a:lstStyle/>
          <a:p>
            <a:pPr eaLnBrk="1" hangingPunct="1"/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sz="2800" dirty="0" smtClean="0">
                <a:solidFill>
                  <a:schemeClr val="tx2"/>
                </a:solidFill>
              </a:rPr>
              <a:t>John Husing, Ph.D.               </a:t>
            </a:r>
          </a:p>
          <a:p>
            <a:pPr eaLnBrk="1" hangingPunct="1"/>
            <a:r>
              <a:rPr lang="en-US" sz="2800" dirty="0" smtClean="0">
                <a:solidFill>
                  <a:schemeClr val="tx2"/>
                </a:solidFill>
              </a:rPr>
              <a:t>     Economics &amp; Politics, Inc.</a:t>
            </a:r>
          </a:p>
        </p:txBody>
      </p:sp>
      <p:sp>
        <p:nvSpPr>
          <p:cNvPr id="5123" name="Text Box 8"/>
          <p:cNvSpPr txBox="1">
            <a:spLocks noChangeArrowheads="1"/>
          </p:cNvSpPr>
          <p:nvPr/>
        </p:nvSpPr>
        <p:spPr bwMode="auto">
          <a:xfrm>
            <a:off x="2667000" y="1600200"/>
            <a:ext cx="3124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5124" name="Text Box 10"/>
          <p:cNvSpPr txBox="1">
            <a:spLocks noChangeArrowheads="1"/>
          </p:cNvSpPr>
          <p:nvPr/>
        </p:nvSpPr>
        <p:spPr bwMode="auto">
          <a:xfrm>
            <a:off x="2438400" y="381000"/>
            <a:ext cx="6400800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800" dirty="0" smtClean="0">
                <a:solidFill>
                  <a:schemeClr val="tx2"/>
                </a:solidFill>
                <a:latin typeface="Arial Narrow" pitchFamily="34" charset="0"/>
                <a:cs typeface="Times New Roman" pitchFamily="18" charset="0"/>
              </a:rPr>
              <a:t>Kern County 2011 </a:t>
            </a:r>
            <a:r>
              <a:rPr lang="en-US" sz="4800" dirty="0">
                <a:solidFill>
                  <a:schemeClr val="tx2"/>
                </a:solidFill>
                <a:latin typeface="Arial Narrow" pitchFamily="34" charset="0"/>
                <a:cs typeface="Times New Roman" pitchFamily="18" charset="0"/>
              </a:rPr>
              <a:t>… </a:t>
            </a:r>
          </a:p>
          <a:p>
            <a:pPr algn="ctr">
              <a:spcBef>
                <a:spcPct val="50000"/>
              </a:spcBef>
            </a:pPr>
            <a:r>
              <a:rPr lang="en-US" sz="4800" dirty="0">
                <a:solidFill>
                  <a:schemeClr val="tx2"/>
                </a:solidFill>
                <a:latin typeface="Arial Narrow" pitchFamily="34" charset="0"/>
                <a:cs typeface="Times New Roman" pitchFamily="18" charset="0"/>
              </a:rPr>
              <a:t>Start of </a:t>
            </a:r>
            <a:r>
              <a:rPr lang="en-US" sz="4800" dirty="0" smtClean="0">
                <a:solidFill>
                  <a:schemeClr val="tx2"/>
                </a:solidFill>
                <a:latin typeface="Arial Narrow" pitchFamily="34" charset="0"/>
                <a:cs typeface="Times New Roman" pitchFamily="18" charset="0"/>
              </a:rPr>
              <a:t>a </a:t>
            </a:r>
            <a:r>
              <a:rPr lang="en-US" sz="4800" dirty="0">
                <a:solidFill>
                  <a:schemeClr val="tx2"/>
                </a:solidFill>
                <a:latin typeface="Arial Narrow" pitchFamily="34" charset="0"/>
                <a:cs typeface="Times New Roman" pitchFamily="18" charset="0"/>
              </a:rPr>
              <a:t>Recovery?</a:t>
            </a:r>
            <a:endParaRPr lang="en-US" sz="4800" dirty="0">
              <a:solidFill>
                <a:schemeClr val="tx2"/>
              </a:solidFill>
              <a:latin typeface="Arial Narrow" pitchFamily="34" charset="0"/>
            </a:endParaRPr>
          </a:p>
        </p:txBody>
      </p:sp>
      <p:pic>
        <p:nvPicPr>
          <p:cNvPr id="5125" name="Picture 11" descr="C:\Data\A_Photo &amp; PDF files\Economics &amp; Politics, Inc\Smiling Photo 200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2286000"/>
            <a:ext cx="2560638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676400"/>
          </a:xfrm>
        </p:spPr>
        <p:txBody>
          <a:bodyPr/>
          <a:lstStyle/>
          <a:p>
            <a:pPr>
              <a:lnSpc>
                <a:spcPct val="125000"/>
              </a:lnSpc>
            </a:pPr>
            <a:r>
              <a:rPr lang="en-US" dirty="0" smtClean="0"/>
              <a:t>So. California Is </a:t>
            </a:r>
            <a:r>
              <a:rPr lang="en-US" u="sng" dirty="0" smtClean="0"/>
              <a:t>Not</a:t>
            </a:r>
            <a:r>
              <a:rPr lang="en-US" dirty="0" smtClean="0"/>
              <a:t> No. California …</a:t>
            </a:r>
            <a:br>
              <a:rPr lang="en-US" dirty="0" smtClean="0"/>
            </a:br>
            <a:r>
              <a:rPr lang="en-US" dirty="0" smtClean="0"/>
              <a:t> </a:t>
            </a:r>
            <a:r>
              <a:rPr lang="en-US" u="sng" dirty="0" smtClean="0"/>
              <a:t>Where Most State Policy Is Conceived</a:t>
            </a:r>
            <a:endParaRPr lang="en-US" u="sng" dirty="0"/>
          </a:p>
        </p:txBody>
      </p:sp>
      <p:sp>
        <p:nvSpPr>
          <p:cNvPr id="9219" name="AutoShape 3"/>
          <p:cNvSpPr>
            <a:spLocks noChangeAspect="1" noChangeArrowheads="1" noTextEdit="1"/>
          </p:cNvSpPr>
          <p:nvPr/>
        </p:nvSpPr>
        <p:spPr bwMode="auto">
          <a:xfrm>
            <a:off x="685800" y="1957388"/>
            <a:ext cx="7620000" cy="4672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712788" y="1989138"/>
            <a:ext cx="7540625" cy="4591050"/>
          </a:xfrm>
          <a:prstGeom prst="rect">
            <a:avLst/>
          </a:prstGeom>
          <a:solidFill>
            <a:srgbClr val="FFFFFF"/>
          </a:solidFill>
          <a:ln w="0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1157288" y="2725738"/>
            <a:ext cx="6716713" cy="3086100"/>
          </a:xfrm>
          <a:prstGeom prst="rect">
            <a:avLst/>
          </a:prstGeom>
          <a:solidFill>
            <a:srgbClr val="FFFFFF"/>
          </a:solidFill>
          <a:ln w="0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223" name="Line 7"/>
          <p:cNvSpPr>
            <a:spLocks noChangeShapeType="1"/>
          </p:cNvSpPr>
          <p:nvPr/>
        </p:nvSpPr>
        <p:spPr bwMode="auto">
          <a:xfrm>
            <a:off x="1157288" y="5795963"/>
            <a:ext cx="6716713" cy="1587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224" name="Rectangle 8"/>
          <p:cNvSpPr>
            <a:spLocks noChangeArrowheads="1"/>
          </p:cNvSpPr>
          <p:nvPr/>
        </p:nvSpPr>
        <p:spPr bwMode="auto">
          <a:xfrm>
            <a:off x="1157288" y="2725738"/>
            <a:ext cx="6716713" cy="3070225"/>
          </a:xfrm>
          <a:prstGeom prst="rect">
            <a:avLst/>
          </a:prstGeom>
          <a:noFill/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" name="Group 25"/>
          <p:cNvGrpSpPr/>
          <p:nvPr/>
        </p:nvGrpSpPr>
        <p:grpSpPr>
          <a:xfrm>
            <a:off x="1538288" y="3060700"/>
            <a:ext cx="1468438" cy="2735263"/>
            <a:chOff x="1538288" y="3060700"/>
            <a:chExt cx="1468438" cy="2735263"/>
          </a:xfrm>
        </p:grpSpPr>
        <p:sp>
          <p:nvSpPr>
            <p:cNvPr id="9225" name="Rectangle 9"/>
            <p:cNvSpPr>
              <a:spLocks noChangeArrowheads="1"/>
            </p:cNvSpPr>
            <p:nvPr/>
          </p:nvSpPr>
          <p:spPr bwMode="auto">
            <a:xfrm>
              <a:off x="1538288" y="3268663"/>
              <a:ext cx="1468438" cy="2527300"/>
            </a:xfrm>
            <a:prstGeom prst="rect">
              <a:avLst/>
            </a:prstGeom>
            <a:solidFill>
              <a:srgbClr val="0000FF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28" name="Rectangle 12"/>
            <p:cNvSpPr>
              <a:spLocks noChangeArrowheads="1"/>
            </p:cNvSpPr>
            <p:nvPr/>
          </p:nvSpPr>
          <p:spPr bwMode="auto">
            <a:xfrm>
              <a:off x="1971675" y="3060700"/>
              <a:ext cx="590550" cy="2555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MS Sans Serif" charset="0"/>
                </a:rPr>
                <a:t>660,517</a:t>
              </a:r>
              <a:endPara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  <p:grpSp>
        <p:nvGrpSpPr>
          <p:cNvPr id="4" name="Group 26"/>
          <p:cNvGrpSpPr/>
          <p:nvPr/>
        </p:nvGrpSpPr>
        <p:grpSpPr>
          <a:xfrm>
            <a:off x="3768725" y="3300413"/>
            <a:ext cx="1468438" cy="2495549"/>
            <a:chOff x="3768725" y="3300413"/>
            <a:chExt cx="1468438" cy="2495549"/>
          </a:xfrm>
        </p:grpSpPr>
        <p:sp>
          <p:nvSpPr>
            <p:cNvPr id="9226" name="Rectangle 10"/>
            <p:cNvSpPr>
              <a:spLocks noChangeArrowheads="1"/>
            </p:cNvSpPr>
            <p:nvPr/>
          </p:nvSpPr>
          <p:spPr bwMode="auto">
            <a:xfrm>
              <a:off x="3768725" y="3508375"/>
              <a:ext cx="1468438" cy="2287587"/>
            </a:xfrm>
            <a:prstGeom prst="rect">
              <a:avLst/>
            </a:prstGeom>
            <a:solidFill>
              <a:srgbClr val="FFFF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29" name="Rectangle 13"/>
            <p:cNvSpPr>
              <a:spLocks noChangeArrowheads="1"/>
            </p:cNvSpPr>
            <p:nvPr/>
          </p:nvSpPr>
          <p:spPr bwMode="auto">
            <a:xfrm>
              <a:off x="4200525" y="3300413"/>
              <a:ext cx="590550" cy="2555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MS Sans Serif" charset="0"/>
                </a:rPr>
                <a:t>597,592</a:t>
              </a:r>
              <a:endPara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  <p:grpSp>
        <p:nvGrpSpPr>
          <p:cNvPr id="5" name="Group 27"/>
          <p:cNvGrpSpPr/>
          <p:nvPr/>
        </p:nvGrpSpPr>
        <p:grpSpPr>
          <a:xfrm>
            <a:off x="6010275" y="5348288"/>
            <a:ext cx="1470025" cy="447674"/>
            <a:chOff x="6010275" y="5348288"/>
            <a:chExt cx="1470025" cy="447674"/>
          </a:xfrm>
        </p:grpSpPr>
        <p:sp>
          <p:nvSpPr>
            <p:cNvPr id="9227" name="Rectangle 11"/>
            <p:cNvSpPr>
              <a:spLocks noChangeArrowheads="1"/>
            </p:cNvSpPr>
            <p:nvPr/>
          </p:nvSpPr>
          <p:spPr bwMode="auto">
            <a:xfrm>
              <a:off x="6010275" y="5556250"/>
              <a:ext cx="1470025" cy="239712"/>
            </a:xfrm>
            <a:prstGeom prst="rect">
              <a:avLst/>
            </a:prstGeom>
            <a:solidFill>
              <a:srgbClr val="00FFFF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30" name="Rectangle 14"/>
            <p:cNvSpPr>
              <a:spLocks noChangeArrowheads="1"/>
            </p:cNvSpPr>
            <p:nvPr/>
          </p:nvSpPr>
          <p:spPr bwMode="auto">
            <a:xfrm>
              <a:off x="6483350" y="5348288"/>
              <a:ext cx="511175" cy="2555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MS Sans Serif" charset="0"/>
                </a:rPr>
                <a:t>62,925</a:t>
              </a:r>
              <a:endPara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  <p:sp>
        <p:nvSpPr>
          <p:cNvPr id="9231" name="Rectangle 15"/>
          <p:cNvSpPr>
            <a:spLocks noChangeArrowheads="1"/>
          </p:cNvSpPr>
          <p:nvPr/>
        </p:nvSpPr>
        <p:spPr bwMode="auto">
          <a:xfrm>
            <a:off x="2024063" y="5940425"/>
            <a:ext cx="642938" cy="255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MS Serif" charset="0"/>
              </a:rPr>
              <a:t>California</a:t>
            </a: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232" name="Rectangle 16"/>
          <p:cNvSpPr>
            <a:spLocks noChangeArrowheads="1"/>
          </p:cNvSpPr>
          <p:nvPr/>
        </p:nvSpPr>
        <p:spPr bwMode="auto">
          <a:xfrm>
            <a:off x="3816343" y="5940425"/>
            <a:ext cx="1532471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S Serif" charset="0"/>
              </a:rPr>
              <a:t>Southern California</a:t>
            </a: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233" name="Rectangle 17"/>
          <p:cNvSpPr>
            <a:spLocks noChangeArrowheads="1"/>
          </p:cNvSpPr>
          <p:nvPr/>
        </p:nvSpPr>
        <p:spPr bwMode="auto">
          <a:xfrm>
            <a:off x="6062657" y="5940425"/>
            <a:ext cx="1193800" cy="255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S Serif" charset="0"/>
              </a:rPr>
              <a:t>Northern California</a:t>
            </a: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234" name="Line 18"/>
          <p:cNvSpPr>
            <a:spLocks noChangeShapeType="1"/>
          </p:cNvSpPr>
          <p:nvPr/>
        </p:nvSpPr>
        <p:spPr bwMode="auto">
          <a:xfrm flipV="1">
            <a:off x="1157288" y="2725738"/>
            <a:ext cx="1588" cy="3070225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235" name="Rectangle 19"/>
          <p:cNvSpPr>
            <a:spLocks noChangeArrowheads="1"/>
          </p:cNvSpPr>
          <p:nvPr/>
        </p:nvSpPr>
        <p:spPr bwMode="auto">
          <a:xfrm>
            <a:off x="2981325" y="6164263"/>
            <a:ext cx="3043238" cy="3206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236" name="Rectangle 20"/>
          <p:cNvSpPr>
            <a:spLocks noChangeArrowheads="1"/>
          </p:cNvSpPr>
          <p:nvPr/>
        </p:nvSpPr>
        <p:spPr bwMode="auto">
          <a:xfrm>
            <a:off x="3086100" y="6227763"/>
            <a:ext cx="3082925" cy="255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MS Serif" charset="0"/>
              </a:rPr>
              <a:t>Source:  CA Employment Development Department</a:t>
            </a: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237" name="Rectangle 21"/>
          <p:cNvSpPr>
            <a:spLocks noChangeArrowheads="1"/>
          </p:cNvSpPr>
          <p:nvPr/>
        </p:nvSpPr>
        <p:spPr bwMode="auto">
          <a:xfrm>
            <a:off x="2417763" y="2085975"/>
            <a:ext cx="4287837" cy="623887"/>
          </a:xfrm>
          <a:prstGeom prst="rect">
            <a:avLst/>
          </a:prstGeom>
          <a:solidFill>
            <a:srgbClr val="000000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238" name="Rectangle 22"/>
          <p:cNvSpPr>
            <a:spLocks noChangeArrowheads="1"/>
          </p:cNvSpPr>
          <p:nvPr/>
        </p:nvSpPr>
        <p:spPr bwMode="auto">
          <a:xfrm>
            <a:off x="2652713" y="2149475"/>
            <a:ext cx="3397250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MS Sans Serif" charset="0"/>
              </a:rPr>
              <a:t>Wage &amp; Salary Job Creation In California</a:t>
            </a: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239" name="Rectangle 23"/>
          <p:cNvSpPr>
            <a:spLocks noChangeArrowheads="1"/>
          </p:cNvSpPr>
          <p:nvPr/>
        </p:nvSpPr>
        <p:spPr bwMode="auto">
          <a:xfrm>
            <a:off x="3571875" y="2405063"/>
            <a:ext cx="174466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MS Sans Serif" charset="0"/>
              </a:rPr>
              <a:t>2000 to Peak in 2007</a:t>
            </a: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240" name="Rectangle 24"/>
          <p:cNvSpPr>
            <a:spLocks noChangeArrowheads="1"/>
          </p:cNvSpPr>
          <p:nvPr/>
        </p:nvSpPr>
        <p:spPr bwMode="auto">
          <a:xfrm>
            <a:off x="712788" y="1989138"/>
            <a:ext cx="7540625" cy="4591050"/>
          </a:xfrm>
          <a:prstGeom prst="rect">
            <a:avLst/>
          </a:prstGeom>
          <a:noFill/>
          <a:ln w="17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TextBox 28"/>
          <p:cNvSpPr txBox="1"/>
          <p:nvPr/>
        </p:nvSpPr>
        <p:spPr>
          <a:xfrm>
            <a:off x="3581400" y="2871792"/>
            <a:ext cx="1752600" cy="338554"/>
          </a:xfrm>
          <a:prstGeom prst="rect">
            <a:avLst/>
          </a:prstGeom>
          <a:solidFill>
            <a:schemeClr val="accent1"/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solidFill>
                  <a:schemeClr val="bg2"/>
                </a:solidFill>
              </a:rPr>
              <a:t>90.5%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0" y="1447800"/>
            <a:ext cx="9146858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Poverty A Much Greater </a:t>
            </a:r>
            <a:br>
              <a:rPr lang="en-US" dirty="0" smtClean="0"/>
            </a:br>
            <a:r>
              <a:rPr lang="en-US" dirty="0" smtClean="0"/>
              <a:t>So. California Issue</a:t>
            </a:r>
            <a:endParaRPr lang="en-US" dirty="0"/>
          </a:p>
        </p:txBody>
      </p:sp>
      <p:cxnSp>
        <p:nvCxnSpPr>
          <p:cNvPr id="6" name="Straight Arrow Connector 5"/>
          <p:cNvCxnSpPr/>
          <p:nvPr/>
        </p:nvCxnSpPr>
        <p:spPr bwMode="auto">
          <a:xfrm rot="10800000">
            <a:off x="7315200" y="3048000"/>
            <a:ext cx="1422792" cy="296824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bg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7" name="Straight Arrow Connector 6"/>
          <p:cNvCxnSpPr/>
          <p:nvPr/>
        </p:nvCxnSpPr>
        <p:spPr bwMode="auto">
          <a:xfrm rot="10800000" flipV="1">
            <a:off x="5257800" y="3344824"/>
            <a:ext cx="3480192" cy="846176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bg1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524000"/>
            <a:ext cx="9144000" cy="5303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Hispanics  Hurt Disproportionately If </a:t>
            </a:r>
            <a:br>
              <a:rPr lang="en-US" dirty="0" smtClean="0"/>
            </a:br>
            <a:r>
              <a:rPr lang="en-US" dirty="0" smtClean="0"/>
              <a:t>So. California Does </a:t>
            </a:r>
            <a:r>
              <a:rPr lang="en-US" u="sng" dirty="0" smtClean="0"/>
              <a:t>Not</a:t>
            </a:r>
            <a:r>
              <a:rPr lang="en-US" dirty="0" smtClean="0"/>
              <a:t> Create Jobs</a:t>
            </a:r>
            <a:endParaRPr lang="en-US" dirty="0"/>
          </a:p>
        </p:txBody>
      </p:sp>
      <p:cxnSp>
        <p:nvCxnSpPr>
          <p:cNvPr id="6" name="Straight Arrow Connector 5"/>
          <p:cNvCxnSpPr/>
          <p:nvPr/>
        </p:nvCxnSpPr>
        <p:spPr bwMode="auto">
          <a:xfrm rot="10800000">
            <a:off x="6477000" y="3429000"/>
            <a:ext cx="2133600" cy="228600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bg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7" name="Straight Arrow Connector 6"/>
          <p:cNvCxnSpPr/>
          <p:nvPr/>
        </p:nvCxnSpPr>
        <p:spPr bwMode="auto">
          <a:xfrm rot="10800000" flipV="1">
            <a:off x="6019800" y="3657600"/>
            <a:ext cx="2590800" cy="838200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bg1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28130" y="2038350"/>
            <a:ext cx="9589783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 Jobs Create 2000 to 2007 Peak?</a:t>
            </a:r>
            <a:endParaRPr lang="en-US" dirty="0"/>
          </a:p>
        </p:txBody>
      </p:sp>
      <p:sp>
        <p:nvSpPr>
          <p:cNvPr id="4" name="Right Brace 3"/>
          <p:cNvSpPr/>
          <p:nvPr/>
        </p:nvSpPr>
        <p:spPr bwMode="auto">
          <a:xfrm>
            <a:off x="4282440" y="5516880"/>
            <a:ext cx="457200" cy="1066800"/>
          </a:xfrm>
          <a:prstGeom prst="rightBrace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838200" y="1066800"/>
            <a:ext cx="7772400" cy="738188"/>
          </a:xfrm>
          <a:prstGeom prst="rect">
            <a:avLst/>
          </a:prstGeom>
          <a:solidFill>
            <a:srgbClr val="FFFF00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 smtClean="0">
                <a:solidFill>
                  <a:schemeClr val="bg2"/>
                </a:solidFill>
              </a:rPr>
              <a:t>Kern County Was </a:t>
            </a:r>
            <a:r>
              <a:rPr lang="en-US" dirty="0">
                <a:solidFill>
                  <a:schemeClr val="bg2"/>
                </a:solidFill>
              </a:rPr>
              <a:t>Responsible for </a:t>
            </a:r>
            <a:r>
              <a:rPr lang="en-US" dirty="0" smtClean="0">
                <a:solidFill>
                  <a:schemeClr val="bg2"/>
                </a:solidFill>
              </a:rPr>
              <a:t>6.3% </a:t>
            </a:r>
            <a:r>
              <a:rPr lang="en-US" dirty="0">
                <a:solidFill>
                  <a:schemeClr val="bg2"/>
                </a:solidFill>
              </a:rPr>
              <a:t>of California’s Job Growth from 2000-2007</a:t>
            </a:r>
          </a:p>
        </p:txBody>
      </p:sp>
      <p:cxnSp>
        <p:nvCxnSpPr>
          <p:cNvPr id="13" name="Straight Arrow Connector 12"/>
          <p:cNvCxnSpPr/>
          <p:nvPr/>
        </p:nvCxnSpPr>
        <p:spPr bwMode="auto">
          <a:xfrm rot="10800000">
            <a:off x="5638800" y="4038600"/>
            <a:ext cx="2209800" cy="1371600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" y="2133600"/>
            <a:ext cx="9063424" cy="4709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286000"/>
          </a:xfrm>
        </p:spPr>
        <p:txBody>
          <a:bodyPr/>
          <a:lstStyle/>
          <a:p>
            <a:pPr>
              <a:defRPr/>
            </a:pPr>
            <a:r>
              <a:rPr lang="en-US" sz="3200" dirty="0" smtClean="0"/>
              <a:t>In 2008, Kern Co. Gained                </a:t>
            </a:r>
            <a:r>
              <a:rPr lang="en-US" sz="32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3,300</a:t>
            </a:r>
            <a:r>
              <a:rPr lang="en-US" sz="3200" dirty="0" smtClean="0"/>
              <a:t> </a:t>
            </a:r>
            <a:br>
              <a:rPr lang="en-US" sz="3200" dirty="0" smtClean="0"/>
            </a:br>
            <a:r>
              <a:rPr lang="en-US" sz="3200" dirty="0" smtClean="0"/>
              <a:t>In 2009, it lost another 	             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17,700</a:t>
            </a:r>
            <a:r>
              <a:rPr lang="en-US" sz="32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2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2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2010, loss                                     – 700</a:t>
            </a:r>
            <a:br>
              <a:rPr lang="en-US" sz="32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  –15,100</a:t>
            </a:r>
            <a:endParaRPr lang="en-US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Oval 5"/>
          <p:cNvSpPr/>
          <p:nvPr/>
        </p:nvSpPr>
        <p:spPr bwMode="auto">
          <a:xfrm>
            <a:off x="7391400" y="3200400"/>
            <a:ext cx="1752600" cy="320040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838200"/>
          </a:xfrm>
          <a:solidFill>
            <a:srgbClr val="003399"/>
          </a:solidFill>
          <a:ln>
            <a:solidFill>
              <a:srgbClr val="333333"/>
            </a:solidFill>
          </a:ln>
        </p:spPr>
        <p:txBody>
          <a:bodyPr/>
          <a:lstStyle/>
          <a:p>
            <a:pPr eaLnBrk="1" hangingPunct="1"/>
            <a:r>
              <a:rPr lang="en-US" smtClean="0">
                <a:solidFill>
                  <a:srgbClr val="FFFF00"/>
                </a:solidFill>
              </a:rPr>
              <a:t>Gold Mine Theory</a:t>
            </a:r>
          </a:p>
        </p:txBody>
      </p:sp>
      <p:sp>
        <p:nvSpPr>
          <p:cNvPr id="14339" name="Line 3"/>
          <p:cNvSpPr>
            <a:spLocks noChangeShapeType="1"/>
          </p:cNvSpPr>
          <p:nvPr/>
        </p:nvSpPr>
        <p:spPr bwMode="auto">
          <a:xfrm>
            <a:off x="1235075" y="-1284288"/>
            <a:ext cx="20193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4340" name="Line 4"/>
          <p:cNvSpPr>
            <a:spLocks noChangeShapeType="1"/>
          </p:cNvSpPr>
          <p:nvPr/>
        </p:nvSpPr>
        <p:spPr bwMode="auto">
          <a:xfrm flipH="1">
            <a:off x="2112963" y="-1516063"/>
            <a:ext cx="2493962" cy="0"/>
          </a:xfrm>
          <a:prstGeom prst="line">
            <a:avLst/>
          </a:prstGeom>
          <a:noFill/>
          <a:ln w="28575">
            <a:solidFill>
              <a:srgbClr val="000000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pic>
        <p:nvPicPr>
          <p:cNvPr id="131077" name="Picture 5" descr="gold miners larg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3886200"/>
            <a:ext cx="1946275" cy="270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2362200" y="5181600"/>
            <a:ext cx="6400800" cy="976313"/>
            <a:chOff x="1920" y="3168"/>
            <a:chExt cx="3600" cy="615"/>
          </a:xfrm>
        </p:grpSpPr>
        <p:pic>
          <p:nvPicPr>
            <p:cNvPr id="14369" name="Picture 7" descr="$10,00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080" y="3168"/>
              <a:ext cx="1440" cy="615"/>
            </a:xfrm>
            <a:prstGeom prst="rect">
              <a:avLst/>
            </a:prstGeom>
            <a:noFill/>
            <a:ln w="9525">
              <a:solidFill>
                <a:srgbClr val="FFFFFF"/>
              </a:solidFill>
              <a:miter lim="800000"/>
              <a:headEnd/>
              <a:tailEnd/>
            </a:ln>
          </p:spPr>
        </p:pic>
        <p:sp>
          <p:nvSpPr>
            <p:cNvPr id="14370" name="Line 8"/>
            <p:cNvSpPr>
              <a:spLocks noChangeShapeType="1"/>
            </p:cNvSpPr>
            <p:nvPr/>
          </p:nvSpPr>
          <p:spPr bwMode="auto">
            <a:xfrm>
              <a:off x="1920" y="3456"/>
              <a:ext cx="2112" cy="0"/>
            </a:xfrm>
            <a:prstGeom prst="line">
              <a:avLst/>
            </a:prstGeom>
            <a:noFill/>
            <a:ln w="76200">
              <a:solidFill>
                <a:srgbClr val="FFFFFF"/>
              </a:solidFill>
              <a:round/>
              <a:headEnd type="triangle" w="med" len="med"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2438400" y="4038600"/>
            <a:ext cx="6400800" cy="1147763"/>
            <a:chOff x="1824" y="2208"/>
            <a:chExt cx="3744" cy="723"/>
          </a:xfrm>
        </p:grpSpPr>
        <p:pic>
          <p:nvPicPr>
            <p:cNvPr id="14366" name="Picture 10" descr="gold nugget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312" y="2208"/>
              <a:ext cx="463" cy="723"/>
            </a:xfrm>
            <a:prstGeom prst="rect">
              <a:avLst/>
            </a:prstGeom>
            <a:noFill/>
            <a:ln w="9525">
              <a:solidFill>
                <a:srgbClr val="FFFFFF"/>
              </a:solidFill>
              <a:miter lim="800000"/>
              <a:headEnd/>
              <a:tailEnd/>
            </a:ln>
          </p:spPr>
        </p:pic>
        <p:sp>
          <p:nvSpPr>
            <p:cNvPr id="14367" name="Line 11"/>
            <p:cNvSpPr>
              <a:spLocks noChangeShapeType="1"/>
            </p:cNvSpPr>
            <p:nvPr/>
          </p:nvSpPr>
          <p:spPr bwMode="auto">
            <a:xfrm>
              <a:off x="3984" y="2496"/>
              <a:ext cx="1584" cy="0"/>
            </a:xfrm>
            <a:prstGeom prst="line">
              <a:avLst/>
            </a:prstGeom>
            <a:noFill/>
            <a:ln w="76200">
              <a:solidFill>
                <a:srgbClr val="FFFF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68" name="Line 12"/>
            <p:cNvSpPr>
              <a:spLocks noChangeShapeType="1"/>
            </p:cNvSpPr>
            <p:nvPr/>
          </p:nvSpPr>
          <p:spPr bwMode="auto">
            <a:xfrm>
              <a:off x="1824" y="2496"/>
              <a:ext cx="1392" cy="0"/>
            </a:xfrm>
            <a:prstGeom prst="line">
              <a:avLst/>
            </a:prstGeom>
            <a:noFill/>
            <a:ln w="762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4344" name="Line 13"/>
          <p:cNvSpPr>
            <a:spLocks noChangeShapeType="1"/>
          </p:cNvSpPr>
          <p:nvPr/>
        </p:nvSpPr>
        <p:spPr bwMode="auto">
          <a:xfrm>
            <a:off x="0" y="32004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4345" name="Text Box 14"/>
          <p:cNvSpPr txBox="1">
            <a:spLocks noChangeArrowheads="1"/>
          </p:cNvSpPr>
          <p:nvPr/>
        </p:nvSpPr>
        <p:spPr bwMode="auto">
          <a:xfrm>
            <a:off x="3505200" y="3352800"/>
            <a:ext cx="3200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u="sng">
                <a:solidFill>
                  <a:schemeClr val="tx2"/>
                </a:solidFill>
                <a:latin typeface="Times New Roman" pitchFamily="18" charset="0"/>
              </a:rPr>
              <a:t>Primary Tier</a:t>
            </a:r>
          </a:p>
        </p:txBody>
      </p:sp>
      <p:sp>
        <p:nvSpPr>
          <p:cNvPr id="131087" name="Text Box 15"/>
          <p:cNvSpPr txBox="1">
            <a:spLocks noChangeArrowheads="1"/>
          </p:cNvSpPr>
          <p:nvPr/>
        </p:nvSpPr>
        <p:spPr bwMode="auto">
          <a:xfrm>
            <a:off x="3048000" y="990600"/>
            <a:ext cx="3200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u="sng">
                <a:solidFill>
                  <a:schemeClr val="tx2"/>
                </a:solidFill>
                <a:latin typeface="Times New Roman" pitchFamily="18" charset="0"/>
              </a:rPr>
              <a:t>Secondary Tier</a:t>
            </a:r>
          </a:p>
        </p:txBody>
      </p:sp>
      <p:sp>
        <p:nvSpPr>
          <p:cNvPr id="14347" name="Rectangle 16"/>
          <p:cNvSpPr>
            <a:spLocks noChangeArrowheads="1"/>
          </p:cNvSpPr>
          <p:nvPr/>
        </p:nvSpPr>
        <p:spPr bwMode="auto">
          <a:xfrm>
            <a:off x="3371850" y="2733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4348" name="Rectangle 17"/>
          <p:cNvSpPr>
            <a:spLocks noChangeArrowheads="1"/>
          </p:cNvSpPr>
          <p:nvPr/>
        </p:nvSpPr>
        <p:spPr bwMode="auto">
          <a:xfrm>
            <a:off x="3838575" y="2686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4349" name="Rectangle 18"/>
          <p:cNvSpPr>
            <a:spLocks noChangeArrowheads="1"/>
          </p:cNvSpPr>
          <p:nvPr/>
        </p:nvSpPr>
        <p:spPr bwMode="auto">
          <a:xfrm>
            <a:off x="3938588" y="2743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4350" name="Rectangle 19"/>
          <p:cNvSpPr>
            <a:spLocks noChangeArrowheads="1"/>
          </p:cNvSpPr>
          <p:nvPr/>
        </p:nvSpPr>
        <p:spPr bwMode="auto">
          <a:xfrm>
            <a:off x="3810000" y="25765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grpSp>
        <p:nvGrpSpPr>
          <p:cNvPr id="4" name="Group 20"/>
          <p:cNvGrpSpPr>
            <a:grpSpLocks/>
          </p:cNvGrpSpPr>
          <p:nvPr/>
        </p:nvGrpSpPr>
        <p:grpSpPr bwMode="auto">
          <a:xfrm>
            <a:off x="457200" y="1066800"/>
            <a:ext cx="2362200" cy="3048000"/>
            <a:chOff x="288" y="672"/>
            <a:chExt cx="1488" cy="1920"/>
          </a:xfrm>
        </p:grpSpPr>
        <p:pic>
          <p:nvPicPr>
            <p:cNvPr id="14363" name="Picture 21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88" y="672"/>
              <a:ext cx="1488" cy="1046"/>
            </a:xfrm>
            <a:prstGeom prst="rect">
              <a:avLst/>
            </a:prstGeom>
            <a:noFill/>
            <a:ln w="9525">
              <a:solidFill>
                <a:srgbClr val="FFFFFF"/>
              </a:solidFill>
              <a:miter lim="800000"/>
              <a:headEnd/>
              <a:tailEnd/>
            </a:ln>
          </p:spPr>
        </p:pic>
        <p:sp>
          <p:nvSpPr>
            <p:cNvPr id="14364" name="Line 22"/>
            <p:cNvSpPr>
              <a:spLocks noChangeShapeType="1"/>
            </p:cNvSpPr>
            <p:nvPr/>
          </p:nvSpPr>
          <p:spPr bwMode="auto">
            <a:xfrm flipV="1">
              <a:off x="672" y="1925"/>
              <a:ext cx="432" cy="667"/>
            </a:xfrm>
            <a:prstGeom prst="line">
              <a:avLst/>
            </a:prstGeom>
            <a:noFill/>
            <a:ln w="38100">
              <a:solidFill>
                <a:srgbClr val="FFFF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pic>
          <p:nvPicPr>
            <p:cNvPr id="14365" name="Picture 23" descr="two dollar bill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720" y="1591"/>
              <a:ext cx="780" cy="326"/>
            </a:xfrm>
            <a:prstGeom prst="rect">
              <a:avLst/>
            </a:prstGeom>
            <a:noFill/>
            <a:ln w="9525">
              <a:solidFill>
                <a:srgbClr val="FFFFFF"/>
              </a:solidFill>
              <a:miter lim="800000"/>
              <a:headEnd/>
              <a:tailEnd/>
            </a:ln>
          </p:spPr>
        </p:pic>
      </p:grpSp>
      <p:grpSp>
        <p:nvGrpSpPr>
          <p:cNvPr id="5" name="Group 24"/>
          <p:cNvGrpSpPr>
            <a:grpSpLocks/>
          </p:cNvGrpSpPr>
          <p:nvPr/>
        </p:nvGrpSpPr>
        <p:grpSpPr bwMode="auto">
          <a:xfrm>
            <a:off x="1905000" y="1066800"/>
            <a:ext cx="7239000" cy="2819400"/>
            <a:chOff x="1200" y="672"/>
            <a:chExt cx="4560" cy="1776"/>
          </a:xfrm>
        </p:grpSpPr>
        <p:sp>
          <p:nvSpPr>
            <p:cNvPr id="14360" name="Line 25"/>
            <p:cNvSpPr>
              <a:spLocks noChangeShapeType="1"/>
            </p:cNvSpPr>
            <p:nvPr/>
          </p:nvSpPr>
          <p:spPr bwMode="auto">
            <a:xfrm flipV="1">
              <a:off x="1200" y="1776"/>
              <a:ext cx="3456" cy="672"/>
            </a:xfrm>
            <a:prstGeom prst="line">
              <a:avLst/>
            </a:prstGeom>
            <a:noFill/>
            <a:ln w="38100">
              <a:solidFill>
                <a:srgbClr val="FFFFFF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en-US"/>
            </a:p>
          </p:txBody>
        </p:sp>
        <p:pic>
          <p:nvPicPr>
            <p:cNvPr id="14361" name="Picture 26" descr="Saloon"/>
            <p:cNvPicPr>
              <a:picLocks noChangeAspect="1" noChangeArrowheads="1"/>
            </p:cNvPicPr>
            <p:nvPr/>
          </p:nvPicPr>
          <p:blipFill>
            <a:blip r:embed="rId8" cstate="print"/>
            <a:srcRect l="3030" t="2977" r="18173" b="17241"/>
            <a:stretch>
              <a:fillRect/>
            </a:stretch>
          </p:blipFill>
          <p:spPr bwMode="auto">
            <a:xfrm>
              <a:off x="4368" y="672"/>
              <a:ext cx="1392" cy="1137"/>
            </a:xfrm>
            <a:prstGeom prst="rect">
              <a:avLst/>
            </a:prstGeom>
            <a:noFill/>
            <a:ln w="9525">
              <a:solidFill>
                <a:srgbClr val="FFFFFF"/>
              </a:solidFill>
              <a:miter lim="800000"/>
              <a:headEnd/>
              <a:tailEnd/>
            </a:ln>
          </p:spPr>
        </p:pic>
        <p:pic>
          <p:nvPicPr>
            <p:cNvPr id="14362" name="Picture 27" descr="two dollar bill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704" y="1632"/>
              <a:ext cx="684" cy="287"/>
            </a:xfrm>
            <a:prstGeom prst="rect">
              <a:avLst/>
            </a:prstGeom>
            <a:noFill/>
            <a:ln w="9525">
              <a:solidFill>
                <a:srgbClr val="FFFFFF"/>
              </a:solidFill>
              <a:miter lim="800000"/>
              <a:headEnd/>
              <a:tailEnd/>
            </a:ln>
          </p:spPr>
        </p:pic>
      </p:grpSp>
      <p:pic>
        <p:nvPicPr>
          <p:cNvPr id="131102" name="Picture 30" descr="C:\Data\A_Photo &amp; PDF files\PICTURES\Equipment\Warehouse with inventory"/>
          <p:cNvPicPr>
            <a:picLocks noChangeAspect="1" noChangeArrowheads="1"/>
          </p:cNvPicPr>
          <p:nvPr/>
        </p:nvPicPr>
        <p:blipFill>
          <a:blip r:embed="rId9" cstate="print"/>
          <a:srcRect r="6342" b="20833"/>
          <a:stretch>
            <a:fillRect/>
          </a:stretch>
        </p:blipFill>
        <p:spPr bwMode="auto">
          <a:xfrm>
            <a:off x="228600" y="3733800"/>
            <a:ext cx="25908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1103" name="Picture 31" descr="C:\Data\A_Photo &amp; PDF files\PICTURES\People\Home Construction.jpg"/>
          <p:cNvPicPr>
            <a:picLocks noChangeAspect="1" noChangeArrowheads="1"/>
          </p:cNvPicPr>
          <p:nvPr/>
        </p:nvPicPr>
        <p:blipFill>
          <a:blip r:embed="rId10" cstate="print"/>
          <a:srcRect t="15555"/>
          <a:stretch>
            <a:fillRect/>
          </a:stretch>
        </p:blipFill>
        <p:spPr bwMode="auto">
          <a:xfrm>
            <a:off x="228600" y="3733800"/>
            <a:ext cx="25908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1107" name="Picture 35" descr="E:\My Documents\My Pictures\TV Shoot\husing4.jpg"/>
          <p:cNvPicPr>
            <a:picLocks noChangeAspect="1" noChangeArrowheads="1"/>
          </p:cNvPicPr>
          <p:nvPr/>
        </p:nvPicPr>
        <p:blipFill>
          <a:blip r:embed="rId11" cstate="print"/>
          <a:srcRect t="13278" r="23914" b="20747"/>
          <a:stretch>
            <a:fillRect/>
          </a:stretch>
        </p:blipFill>
        <p:spPr bwMode="auto">
          <a:xfrm>
            <a:off x="381000" y="774700"/>
            <a:ext cx="2667000" cy="227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1109" name="Picture 37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477000" y="838200"/>
            <a:ext cx="2819400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Picture 32"/>
          <p:cNvPicPr>
            <a:picLocks noChangeAspect="1" noChangeArrowheads="1"/>
          </p:cNvPicPr>
          <p:nvPr/>
        </p:nvPicPr>
        <p:blipFill>
          <a:blip r:embed="rId13" cstate="print"/>
          <a:srcRect l="4651" r="811"/>
          <a:stretch>
            <a:fillRect/>
          </a:stretch>
        </p:blipFill>
        <p:spPr bwMode="auto">
          <a:xfrm>
            <a:off x="228600" y="3429000"/>
            <a:ext cx="26670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7" name="Picture 34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828800" y="3429000"/>
            <a:ext cx="1820599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5" name="Picture 36" descr="C:\DATA\A_Photo &amp; PDF files\PICTURES\Equipment\B-2 Bomber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28600" y="5578167"/>
            <a:ext cx="2590800" cy="12798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1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31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31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31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131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131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087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752600"/>
            <a:ext cx="9196808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Sectors Driving Growth, 2000-2007</a:t>
            </a:r>
            <a:br>
              <a:rPr lang="en-US" dirty="0" smtClean="0"/>
            </a:br>
            <a:r>
              <a:rPr lang="en-US" dirty="0" smtClean="0"/>
              <a:t>Growing Sectors Up +16,900</a:t>
            </a:r>
            <a:endParaRPr lang="en-US" dirty="0"/>
          </a:p>
        </p:txBody>
      </p:sp>
      <p:sp>
        <p:nvSpPr>
          <p:cNvPr id="4" name="Right Brace 3"/>
          <p:cNvSpPr/>
          <p:nvPr/>
        </p:nvSpPr>
        <p:spPr bwMode="auto">
          <a:xfrm rot="17887448">
            <a:off x="2180189" y="1578516"/>
            <a:ext cx="969537" cy="3895396"/>
          </a:xfrm>
          <a:prstGeom prst="rightBrace">
            <a:avLst>
              <a:gd name="adj1" fmla="val 8333"/>
              <a:gd name="adj2" fmla="val 48532"/>
            </a:avLst>
          </a:prstGeom>
          <a:noFill/>
          <a:ln w="571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71800" y="2819400"/>
            <a:ext cx="1447800" cy="457200"/>
          </a:xfrm>
          <a:prstGeom prst="rect">
            <a:avLst/>
          </a:prstGeom>
          <a:solidFill>
            <a:schemeClr val="accent1"/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2"/>
                </a:solidFill>
              </a:rPr>
              <a:t>74.6%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953000" y="2895600"/>
            <a:ext cx="3581400" cy="1200329"/>
          </a:xfrm>
          <a:prstGeom prst="rect">
            <a:avLst/>
          </a:prstGeom>
          <a:solidFill>
            <a:schemeClr val="tx1"/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2"/>
                </a:solidFill>
              </a:rPr>
              <a:t>Note:</a:t>
            </a:r>
          </a:p>
          <a:p>
            <a:pPr algn="ctr"/>
            <a:r>
              <a:rPr lang="en-US" dirty="0" smtClean="0">
                <a:solidFill>
                  <a:schemeClr val="bg2"/>
                </a:solidFill>
              </a:rPr>
              <a:t>Agriculture Lost</a:t>
            </a:r>
          </a:p>
          <a:p>
            <a:pPr algn="ctr"/>
            <a:r>
              <a:rPr lang="en-US" dirty="0" smtClean="0">
                <a:solidFill>
                  <a:schemeClr val="bg2"/>
                </a:solidFill>
              </a:rPr>
              <a:t>-2,700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524000"/>
            <a:ext cx="9196808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524000"/>
          </a:xfrm>
        </p:spPr>
        <p:txBody>
          <a:bodyPr/>
          <a:lstStyle/>
          <a:p>
            <a:r>
              <a:rPr lang="en-US" dirty="0" smtClean="0"/>
              <a:t>Sectors Causing Decline, 2007-2010</a:t>
            </a:r>
            <a:br>
              <a:rPr lang="en-US" dirty="0" smtClean="0"/>
            </a:br>
            <a:r>
              <a:rPr lang="en-US" dirty="0" smtClean="0"/>
              <a:t>Declining Sectors Down -10,000</a:t>
            </a:r>
            <a:endParaRPr lang="en-US" dirty="0"/>
          </a:p>
        </p:txBody>
      </p:sp>
      <p:sp>
        <p:nvSpPr>
          <p:cNvPr id="4" name="Right Brace 3"/>
          <p:cNvSpPr/>
          <p:nvPr/>
        </p:nvSpPr>
        <p:spPr bwMode="auto">
          <a:xfrm rot="18915902">
            <a:off x="2818814" y="1454027"/>
            <a:ext cx="540675" cy="3901838"/>
          </a:xfrm>
          <a:prstGeom prst="rightBrace">
            <a:avLst>
              <a:gd name="adj1" fmla="val 8333"/>
              <a:gd name="adj2" fmla="val 48532"/>
            </a:avLst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76600" y="2895600"/>
            <a:ext cx="1447800" cy="457200"/>
          </a:xfrm>
          <a:prstGeom prst="rect">
            <a:avLst/>
          </a:prstGeom>
          <a:solidFill>
            <a:schemeClr val="accent1"/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2"/>
                </a:solidFill>
              </a:rPr>
              <a:t>86.0%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953000" y="2895600"/>
            <a:ext cx="3581400" cy="1569660"/>
          </a:xfrm>
          <a:prstGeom prst="rect">
            <a:avLst/>
          </a:prstGeom>
          <a:solidFill>
            <a:schemeClr val="tx1"/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2"/>
                </a:solidFill>
              </a:rPr>
              <a:t>Note:</a:t>
            </a:r>
          </a:p>
          <a:p>
            <a:pPr algn="ctr"/>
            <a:r>
              <a:rPr lang="en-US" dirty="0" smtClean="0">
                <a:solidFill>
                  <a:schemeClr val="bg2"/>
                </a:solidFill>
              </a:rPr>
              <a:t>Defense &amp; Oil &amp; Gas &amp; Other State &amp; Federal</a:t>
            </a:r>
          </a:p>
          <a:p>
            <a:pPr algn="ctr"/>
            <a:r>
              <a:rPr lang="en-US" dirty="0" smtClean="0">
                <a:solidFill>
                  <a:schemeClr val="bg2"/>
                </a:solidFill>
              </a:rPr>
              <a:t>+2,300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2209800"/>
          </a:xfrm>
        </p:spPr>
        <p:txBody>
          <a:bodyPr/>
          <a:lstStyle/>
          <a:p>
            <a:pPr eaLnBrk="1" hangingPunct="1">
              <a:defRPr/>
            </a:pPr>
            <a:r>
              <a:rPr lang="en-US" sz="3800" dirty="0" smtClean="0">
                <a:latin typeface="Arial Narrow" pitchFamily="34" charset="0"/>
              </a:rPr>
              <a:t>In Jan-2010, Kern County unemployment was </a:t>
            </a:r>
            <a:r>
              <a:rPr lang="en-US" sz="3800" u="sng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16.9%</a:t>
            </a:r>
            <a:r>
              <a:rPr lang="en-US" sz="3800" dirty="0" smtClean="0">
                <a:latin typeface="Arial Narrow" pitchFamily="34" charset="0"/>
              </a:rPr>
              <a:t>, U.S. was 9.4%, CA was 12.4%</a:t>
            </a:r>
            <a:r>
              <a:rPr lang="en-US" sz="1800" dirty="0" smtClean="0"/>
              <a:t> </a:t>
            </a:r>
          </a:p>
        </p:txBody>
      </p:sp>
      <p:sp>
        <p:nvSpPr>
          <p:cNvPr id="19668" name="Line 212"/>
          <p:cNvSpPr>
            <a:spLocks noChangeShapeType="1"/>
          </p:cNvSpPr>
          <p:nvPr/>
        </p:nvSpPr>
        <p:spPr bwMode="auto">
          <a:xfrm flipH="1">
            <a:off x="734704" y="3282288"/>
            <a:ext cx="8153400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 t="3047"/>
          <a:stretch>
            <a:fillRect/>
          </a:stretch>
        </p:blipFill>
        <p:spPr bwMode="auto">
          <a:xfrm>
            <a:off x="1066800" y="1828800"/>
            <a:ext cx="6705600" cy="4849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Sectors Are Crucial To Kern Co.?</a:t>
            </a:r>
            <a:endParaRPr lang="en-US" dirty="0"/>
          </a:p>
        </p:txBody>
      </p:sp>
      <p:sp>
        <p:nvSpPr>
          <p:cNvPr id="3" name="Text Box 39"/>
          <p:cNvSpPr txBox="1">
            <a:spLocks noChangeArrowheads="1"/>
          </p:cNvSpPr>
          <p:nvPr/>
        </p:nvSpPr>
        <p:spPr bwMode="auto">
          <a:xfrm>
            <a:off x="0" y="1371600"/>
            <a:ext cx="9144000" cy="3139321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457200">
              <a:spcBef>
                <a:spcPct val="50000"/>
              </a:spcBef>
            </a:pPr>
            <a:r>
              <a:rPr lang="en-US" dirty="0" smtClean="0">
                <a:solidFill>
                  <a:schemeClr val="bg2"/>
                </a:solidFill>
              </a:rPr>
              <a:t>1. Agriculture:            	Blue Collar</a:t>
            </a:r>
          </a:p>
          <a:p>
            <a:pPr marL="457200">
              <a:spcBef>
                <a:spcPct val="50000"/>
              </a:spcBef>
            </a:pPr>
            <a:r>
              <a:rPr lang="en-US" dirty="0" smtClean="0">
                <a:solidFill>
                  <a:schemeClr val="bg2"/>
                </a:solidFill>
              </a:rPr>
              <a:t>2. Oil &amp; Gas:               	Blue Collar</a:t>
            </a:r>
          </a:p>
          <a:p>
            <a:pPr marL="457200">
              <a:spcBef>
                <a:spcPct val="50000"/>
              </a:spcBef>
            </a:pPr>
            <a:r>
              <a:rPr lang="en-US" dirty="0" smtClean="0">
                <a:solidFill>
                  <a:schemeClr val="bg2"/>
                </a:solidFill>
              </a:rPr>
              <a:t>3. Logistics</a:t>
            </a:r>
            <a:r>
              <a:rPr lang="en-US" dirty="0">
                <a:solidFill>
                  <a:schemeClr val="bg2"/>
                </a:solidFill>
              </a:rPr>
              <a:t>:  	</a:t>
            </a:r>
            <a:r>
              <a:rPr lang="en-US" dirty="0" smtClean="0">
                <a:solidFill>
                  <a:schemeClr val="bg2"/>
                </a:solidFill>
              </a:rPr>
              <a:t>    	Blue </a:t>
            </a:r>
            <a:r>
              <a:rPr lang="en-US" dirty="0">
                <a:solidFill>
                  <a:schemeClr val="bg2"/>
                </a:solidFill>
              </a:rPr>
              <a:t>Collar</a:t>
            </a:r>
          </a:p>
          <a:p>
            <a:pPr marL="457200">
              <a:spcBef>
                <a:spcPct val="50000"/>
              </a:spcBef>
            </a:pPr>
            <a:r>
              <a:rPr lang="en-US" dirty="0" smtClean="0">
                <a:solidFill>
                  <a:schemeClr val="bg2"/>
                </a:solidFill>
              </a:rPr>
              <a:t>4. Manufacturing</a:t>
            </a:r>
            <a:r>
              <a:rPr lang="en-US" dirty="0">
                <a:solidFill>
                  <a:schemeClr val="bg2"/>
                </a:solidFill>
              </a:rPr>
              <a:t>: </a:t>
            </a:r>
            <a:r>
              <a:rPr lang="en-US" dirty="0" smtClean="0">
                <a:solidFill>
                  <a:schemeClr val="bg2"/>
                </a:solidFill>
              </a:rPr>
              <a:t>	Blue </a:t>
            </a:r>
            <a:r>
              <a:rPr lang="en-US" dirty="0">
                <a:solidFill>
                  <a:schemeClr val="bg2"/>
                </a:solidFill>
              </a:rPr>
              <a:t>Collar</a:t>
            </a:r>
          </a:p>
          <a:p>
            <a:pPr marL="457200">
              <a:spcBef>
                <a:spcPct val="50000"/>
              </a:spcBef>
            </a:pPr>
            <a:r>
              <a:rPr lang="en-US" dirty="0" smtClean="0">
                <a:solidFill>
                  <a:schemeClr val="bg2"/>
                </a:solidFill>
              </a:rPr>
              <a:t>5. Construction</a:t>
            </a:r>
            <a:r>
              <a:rPr lang="en-US" dirty="0">
                <a:solidFill>
                  <a:schemeClr val="bg2"/>
                </a:solidFill>
              </a:rPr>
              <a:t>: </a:t>
            </a:r>
            <a:r>
              <a:rPr lang="en-US" dirty="0" smtClean="0">
                <a:solidFill>
                  <a:schemeClr val="bg2"/>
                </a:solidFill>
              </a:rPr>
              <a:t>	Blue Collar</a:t>
            </a:r>
          </a:p>
          <a:p>
            <a:pPr marL="457200">
              <a:spcBef>
                <a:spcPct val="50000"/>
              </a:spcBef>
            </a:pPr>
            <a:r>
              <a:rPr lang="en-US" dirty="0" smtClean="0">
                <a:solidFill>
                  <a:schemeClr val="bg2"/>
                </a:solidFill>
              </a:rPr>
              <a:t>6. Defense:                   White Collar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362200" y="5181600"/>
            <a:ext cx="4648200" cy="1446213"/>
          </a:xfrm>
          <a:prstGeom prst="rect">
            <a:avLst/>
          </a:prstGeom>
          <a:solidFill>
            <a:schemeClr val="tx1">
              <a:lumMod val="60000"/>
              <a:lumOff val="40000"/>
            </a:schemeClr>
          </a:solidFill>
          <a:ln>
            <a:solidFill>
              <a:schemeClr val="bg2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8800" dirty="0">
                <a:solidFill>
                  <a:schemeClr val="bg2"/>
                </a:solidFill>
              </a:rPr>
              <a:t>WHY?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utoUpdateAnimBg="0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78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42810" y="1371600"/>
            <a:ext cx="9186809" cy="5486400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/>
            <a:tailEnd/>
          </a:ln>
        </p:spPr>
      </p:pic>
      <p:sp>
        <p:nvSpPr>
          <p:cNvPr id="6147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47800"/>
          </a:xfrm>
        </p:spPr>
        <p:txBody>
          <a:bodyPr/>
          <a:lstStyle/>
          <a:p>
            <a:pPr eaLnBrk="1" hangingPunct="1"/>
            <a:r>
              <a:rPr lang="en-US" sz="4000" dirty="0" smtClean="0"/>
              <a:t>After Losing 8.36 Million Jobs …</a:t>
            </a:r>
            <a:br>
              <a:rPr lang="en-US" sz="4000" dirty="0" smtClean="0"/>
            </a:br>
            <a:r>
              <a:rPr lang="en-US" sz="4000" dirty="0" smtClean="0"/>
              <a:t>U.S. Job Creation Is Crawling Back</a:t>
            </a:r>
          </a:p>
        </p:txBody>
      </p:sp>
      <p:sp>
        <p:nvSpPr>
          <p:cNvPr id="46084" name="Oval 4"/>
          <p:cNvSpPr>
            <a:spLocks noChangeArrowheads="1"/>
          </p:cNvSpPr>
          <p:nvPr/>
        </p:nvSpPr>
        <p:spPr bwMode="auto">
          <a:xfrm>
            <a:off x="6781800" y="2667000"/>
            <a:ext cx="2362200" cy="3048000"/>
          </a:xfrm>
          <a:prstGeom prst="ellips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en-US" b="0" i="1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46090" name="Line 10"/>
          <p:cNvSpPr>
            <a:spLocks noChangeShapeType="1"/>
          </p:cNvSpPr>
          <p:nvPr/>
        </p:nvSpPr>
        <p:spPr bwMode="auto">
          <a:xfrm>
            <a:off x="6096000" y="2438400"/>
            <a:ext cx="2133600" cy="1143000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/>
            <a:tailEnd type="triangle" w="med" len="med"/>
          </a:ln>
        </p:spPr>
        <p:txBody>
          <a:bodyPr wrap="square" lIns="0" tIns="0" rIns="0" bIns="0">
            <a:spAutoFit/>
          </a:bodyPr>
          <a:lstStyle/>
          <a:p>
            <a:endParaRPr lang="en-US"/>
          </a:p>
        </p:txBody>
      </p:sp>
      <p:pic>
        <p:nvPicPr>
          <p:cNvPr id="11878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90800" y="5105400"/>
            <a:ext cx="3593090" cy="819150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/>
            <a:tailEnd/>
          </a:ln>
        </p:spPr>
      </p:pic>
      <p:sp>
        <p:nvSpPr>
          <p:cNvPr id="9" name="Line 10"/>
          <p:cNvSpPr>
            <a:spLocks noChangeShapeType="1"/>
          </p:cNvSpPr>
          <p:nvPr/>
        </p:nvSpPr>
        <p:spPr bwMode="auto">
          <a:xfrm flipH="1">
            <a:off x="5105400" y="2438400"/>
            <a:ext cx="990600" cy="2667000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/>
            <a:tailEnd type="triangle" w="med" len="med"/>
          </a:ln>
        </p:spPr>
        <p:txBody>
          <a:bodyPr wrap="square" lIns="0" tIns="0" rIns="0" bIns="0">
            <a:spAutoFit/>
          </a:bodyPr>
          <a:lstStyle/>
          <a:p>
            <a:endParaRPr lang="en-US"/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1524000" y="1676400"/>
            <a:ext cx="5029200" cy="18462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6000" dirty="0">
                <a:solidFill>
                  <a:schemeClr val="bg2"/>
                </a:solidFill>
              </a:rPr>
              <a:t>Why Any Growth?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6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878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878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87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4" grpId="0" animBg="1" autoUpdateAnimBg="0"/>
      <p:bldP spid="46090" grpId="0" animBg="1"/>
      <p:bldP spid="9" grpId="0" animBg="1"/>
      <p:bldP spid="8" grpId="0" animBg="1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79607" y="1524000"/>
            <a:ext cx="9223607" cy="5276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Marginally Educated:  </a:t>
            </a:r>
            <a:br>
              <a:rPr lang="en-US" dirty="0" smtClean="0"/>
            </a:br>
            <a:r>
              <a:rPr lang="en-US" dirty="0" smtClean="0"/>
              <a:t>Need Blue Collar Work</a:t>
            </a:r>
            <a:endParaRPr lang="en-US" dirty="0"/>
          </a:p>
        </p:txBody>
      </p:sp>
      <p:cxnSp>
        <p:nvCxnSpPr>
          <p:cNvPr id="5" name="Straight Arrow Connector 4"/>
          <p:cNvCxnSpPr/>
          <p:nvPr/>
        </p:nvCxnSpPr>
        <p:spPr bwMode="auto">
          <a:xfrm rot="16200000" flipV="1">
            <a:off x="7048500" y="3238500"/>
            <a:ext cx="1524000" cy="1295400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" name="Straight Arrow Connector 5"/>
          <p:cNvCxnSpPr/>
          <p:nvPr/>
        </p:nvCxnSpPr>
        <p:spPr bwMode="auto">
          <a:xfrm rot="10800000" flipV="1">
            <a:off x="6096000" y="4648200"/>
            <a:ext cx="2362200" cy="76200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1. Agriculture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066800"/>
            <a:ext cx="9220518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Straight Arrow Connector 5"/>
          <p:cNvCxnSpPr/>
          <p:nvPr/>
        </p:nvCxnSpPr>
        <p:spPr bwMode="auto">
          <a:xfrm rot="10800000">
            <a:off x="228600" y="3124200"/>
            <a:ext cx="8763000" cy="1588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Value of the Dollar</a:t>
            </a:r>
            <a:endParaRPr 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600201"/>
            <a:ext cx="9199105" cy="5257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0" y="2286000"/>
            <a:ext cx="10287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14824" y="3090333"/>
            <a:ext cx="1171575" cy="433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77000" y="5029200"/>
            <a:ext cx="721632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355497" y="4267201"/>
            <a:ext cx="712304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4" name="Straight Arrow Connector 13"/>
          <p:cNvCxnSpPr/>
          <p:nvPr/>
        </p:nvCxnSpPr>
        <p:spPr bwMode="auto">
          <a:xfrm rot="10800000">
            <a:off x="365760" y="4739640"/>
            <a:ext cx="8610600" cy="7620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15" name="Picture 4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114800" y="3352800"/>
            <a:ext cx="2195513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4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371600" y="3352800"/>
            <a:ext cx="2097088" cy="241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2. Oil &amp; Gas Production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41764" y="1600201"/>
            <a:ext cx="9146429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38200" y="4648200"/>
            <a:ext cx="2286000" cy="707886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Oil Output: </a:t>
            </a:r>
          </a:p>
          <a:p>
            <a:pPr algn="ctr"/>
            <a:r>
              <a:rPr lang="en-US" sz="2000" dirty="0" smtClean="0"/>
              <a:t>-25.8%</a:t>
            </a:r>
            <a:endParaRPr lang="en-US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6019800" y="4648200"/>
            <a:ext cx="2286000" cy="707886"/>
          </a:xfrm>
          <a:prstGeom prst="rect">
            <a:avLst/>
          </a:prstGeom>
          <a:solidFill>
            <a:schemeClr val="tx1"/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bg1"/>
                </a:solidFill>
              </a:rPr>
              <a:t>Gas Output: </a:t>
            </a:r>
          </a:p>
          <a:p>
            <a:pPr algn="ctr"/>
            <a:r>
              <a:rPr lang="en-US" sz="2000" dirty="0" smtClean="0">
                <a:solidFill>
                  <a:schemeClr val="bg1"/>
                </a:solidFill>
              </a:rPr>
              <a:t>-35.2%</a:t>
            </a:r>
            <a:endParaRPr lang="en-US" sz="2000" dirty="0">
              <a:solidFill>
                <a:schemeClr val="bg1"/>
              </a:solidFill>
            </a:endParaRPr>
          </a:p>
        </p:txBody>
      </p:sp>
      <p:cxnSp>
        <p:nvCxnSpPr>
          <p:cNvPr id="8" name="Straight Arrow Connector 7"/>
          <p:cNvCxnSpPr/>
          <p:nvPr/>
        </p:nvCxnSpPr>
        <p:spPr bwMode="auto">
          <a:xfrm>
            <a:off x="990600" y="3276600"/>
            <a:ext cx="7239000" cy="838200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Oil Prices</a:t>
            </a:r>
            <a:endParaRPr lang="en-US" dirty="0"/>
          </a:p>
        </p:txBody>
      </p:sp>
      <p:sp>
        <p:nvSpPr>
          <p:cNvPr id="2052" name="AutoShape 4"/>
          <p:cNvSpPr>
            <a:spLocks noChangeAspect="1" noChangeArrowheads="1" noTextEdit="1"/>
          </p:cNvSpPr>
          <p:nvPr/>
        </p:nvSpPr>
        <p:spPr bwMode="auto">
          <a:xfrm>
            <a:off x="0" y="1524000"/>
            <a:ext cx="91440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31750" y="1558925"/>
            <a:ext cx="9069388" cy="5253038"/>
          </a:xfrm>
          <a:prstGeom prst="rect">
            <a:avLst/>
          </a:prstGeom>
          <a:solidFill>
            <a:srgbClr val="FFFFFF"/>
          </a:solidFill>
          <a:ln w="0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746125" y="2500313"/>
            <a:ext cx="8116888" cy="3228975"/>
          </a:xfrm>
          <a:prstGeom prst="rect">
            <a:avLst/>
          </a:prstGeom>
          <a:solidFill>
            <a:srgbClr val="FFFFD0"/>
          </a:solidFill>
          <a:ln w="0">
            <a:solidFill>
              <a:srgbClr val="FFFFD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6" name="Line 8"/>
          <p:cNvSpPr>
            <a:spLocks noChangeShapeType="1"/>
          </p:cNvSpPr>
          <p:nvPr/>
        </p:nvSpPr>
        <p:spPr bwMode="auto">
          <a:xfrm>
            <a:off x="746125" y="5711825"/>
            <a:ext cx="8116888" cy="1588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7" name="Line 9"/>
          <p:cNvSpPr>
            <a:spLocks noChangeShapeType="1"/>
          </p:cNvSpPr>
          <p:nvPr/>
        </p:nvSpPr>
        <p:spPr bwMode="auto">
          <a:xfrm>
            <a:off x="746125" y="5605463"/>
            <a:ext cx="8116888" cy="1588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8" name="Line 10"/>
          <p:cNvSpPr>
            <a:spLocks noChangeShapeType="1"/>
          </p:cNvSpPr>
          <p:nvPr/>
        </p:nvSpPr>
        <p:spPr bwMode="auto">
          <a:xfrm>
            <a:off x="746125" y="5499100"/>
            <a:ext cx="8116888" cy="1588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9" name="Line 11"/>
          <p:cNvSpPr>
            <a:spLocks noChangeShapeType="1"/>
          </p:cNvSpPr>
          <p:nvPr/>
        </p:nvSpPr>
        <p:spPr bwMode="auto">
          <a:xfrm>
            <a:off x="746125" y="5373688"/>
            <a:ext cx="8116888" cy="1588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60" name="Line 12"/>
          <p:cNvSpPr>
            <a:spLocks noChangeShapeType="1"/>
          </p:cNvSpPr>
          <p:nvPr/>
        </p:nvSpPr>
        <p:spPr bwMode="auto">
          <a:xfrm>
            <a:off x="746125" y="5267325"/>
            <a:ext cx="8116888" cy="1588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61" name="Line 13"/>
          <p:cNvSpPr>
            <a:spLocks noChangeShapeType="1"/>
          </p:cNvSpPr>
          <p:nvPr/>
        </p:nvSpPr>
        <p:spPr bwMode="auto">
          <a:xfrm>
            <a:off x="746125" y="5143500"/>
            <a:ext cx="8116888" cy="1588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62" name="Line 14"/>
          <p:cNvSpPr>
            <a:spLocks noChangeShapeType="1"/>
          </p:cNvSpPr>
          <p:nvPr/>
        </p:nvSpPr>
        <p:spPr bwMode="auto">
          <a:xfrm>
            <a:off x="746125" y="5037138"/>
            <a:ext cx="8116888" cy="1588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63" name="Line 15"/>
          <p:cNvSpPr>
            <a:spLocks noChangeShapeType="1"/>
          </p:cNvSpPr>
          <p:nvPr/>
        </p:nvSpPr>
        <p:spPr bwMode="auto">
          <a:xfrm>
            <a:off x="746125" y="4913313"/>
            <a:ext cx="8116888" cy="1588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64" name="Line 16"/>
          <p:cNvSpPr>
            <a:spLocks noChangeShapeType="1"/>
          </p:cNvSpPr>
          <p:nvPr/>
        </p:nvSpPr>
        <p:spPr bwMode="auto">
          <a:xfrm>
            <a:off x="746125" y="4806950"/>
            <a:ext cx="8116888" cy="1588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65" name="Line 17"/>
          <p:cNvSpPr>
            <a:spLocks noChangeShapeType="1"/>
          </p:cNvSpPr>
          <p:nvPr/>
        </p:nvSpPr>
        <p:spPr bwMode="auto">
          <a:xfrm>
            <a:off x="746125" y="4681538"/>
            <a:ext cx="8116888" cy="1588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66" name="Line 18"/>
          <p:cNvSpPr>
            <a:spLocks noChangeShapeType="1"/>
          </p:cNvSpPr>
          <p:nvPr/>
        </p:nvSpPr>
        <p:spPr bwMode="auto">
          <a:xfrm>
            <a:off x="746125" y="4575175"/>
            <a:ext cx="8116888" cy="1588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67" name="Line 19"/>
          <p:cNvSpPr>
            <a:spLocks noChangeShapeType="1"/>
          </p:cNvSpPr>
          <p:nvPr/>
        </p:nvSpPr>
        <p:spPr bwMode="auto">
          <a:xfrm>
            <a:off x="746125" y="4451350"/>
            <a:ext cx="8116888" cy="1588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68" name="Line 20"/>
          <p:cNvSpPr>
            <a:spLocks noChangeShapeType="1"/>
          </p:cNvSpPr>
          <p:nvPr/>
        </p:nvSpPr>
        <p:spPr bwMode="auto">
          <a:xfrm>
            <a:off x="746125" y="4344988"/>
            <a:ext cx="8116888" cy="1588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69" name="Line 21"/>
          <p:cNvSpPr>
            <a:spLocks noChangeShapeType="1"/>
          </p:cNvSpPr>
          <p:nvPr/>
        </p:nvSpPr>
        <p:spPr bwMode="auto">
          <a:xfrm>
            <a:off x="746125" y="4221163"/>
            <a:ext cx="8116888" cy="1588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70" name="Line 22"/>
          <p:cNvSpPr>
            <a:spLocks noChangeShapeType="1"/>
          </p:cNvSpPr>
          <p:nvPr/>
        </p:nvSpPr>
        <p:spPr bwMode="auto">
          <a:xfrm>
            <a:off x="746125" y="4114800"/>
            <a:ext cx="8116888" cy="1588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71" name="Line 23"/>
          <p:cNvSpPr>
            <a:spLocks noChangeShapeType="1"/>
          </p:cNvSpPr>
          <p:nvPr/>
        </p:nvSpPr>
        <p:spPr bwMode="auto">
          <a:xfrm>
            <a:off x="746125" y="4008438"/>
            <a:ext cx="8116888" cy="1588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72" name="Line 24"/>
          <p:cNvSpPr>
            <a:spLocks noChangeShapeType="1"/>
          </p:cNvSpPr>
          <p:nvPr/>
        </p:nvSpPr>
        <p:spPr bwMode="auto">
          <a:xfrm>
            <a:off x="746125" y="3884613"/>
            <a:ext cx="8116888" cy="1588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73" name="Line 25"/>
          <p:cNvSpPr>
            <a:spLocks noChangeShapeType="1"/>
          </p:cNvSpPr>
          <p:nvPr/>
        </p:nvSpPr>
        <p:spPr bwMode="auto">
          <a:xfrm>
            <a:off x="746125" y="3776663"/>
            <a:ext cx="8116888" cy="1588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74" name="Line 26"/>
          <p:cNvSpPr>
            <a:spLocks noChangeShapeType="1"/>
          </p:cNvSpPr>
          <p:nvPr/>
        </p:nvSpPr>
        <p:spPr bwMode="auto">
          <a:xfrm>
            <a:off x="746125" y="3652838"/>
            <a:ext cx="8116888" cy="1588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75" name="Line 27"/>
          <p:cNvSpPr>
            <a:spLocks noChangeShapeType="1"/>
          </p:cNvSpPr>
          <p:nvPr/>
        </p:nvSpPr>
        <p:spPr bwMode="auto">
          <a:xfrm>
            <a:off x="746125" y="3546475"/>
            <a:ext cx="8116888" cy="1588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76" name="Line 28"/>
          <p:cNvSpPr>
            <a:spLocks noChangeShapeType="1"/>
          </p:cNvSpPr>
          <p:nvPr/>
        </p:nvSpPr>
        <p:spPr bwMode="auto">
          <a:xfrm>
            <a:off x="746125" y="3422650"/>
            <a:ext cx="8116888" cy="1588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77" name="Line 29"/>
          <p:cNvSpPr>
            <a:spLocks noChangeShapeType="1"/>
          </p:cNvSpPr>
          <p:nvPr/>
        </p:nvSpPr>
        <p:spPr bwMode="auto">
          <a:xfrm>
            <a:off x="746125" y="3316288"/>
            <a:ext cx="8116888" cy="1588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78" name="Line 30"/>
          <p:cNvSpPr>
            <a:spLocks noChangeShapeType="1"/>
          </p:cNvSpPr>
          <p:nvPr/>
        </p:nvSpPr>
        <p:spPr bwMode="auto">
          <a:xfrm>
            <a:off x="746125" y="3192463"/>
            <a:ext cx="8116888" cy="1588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79" name="Line 31"/>
          <p:cNvSpPr>
            <a:spLocks noChangeShapeType="1"/>
          </p:cNvSpPr>
          <p:nvPr/>
        </p:nvSpPr>
        <p:spPr bwMode="auto">
          <a:xfrm>
            <a:off x="746125" y="3086100"/>
            <a:ext cx="8116888" cy="1588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80" name="Line 32"/>
          <p:cNvSpPr>
            <a:spLocks noChangeShapeType="1"/>
          </p:cNvSpPr>
          <p:nvPr/>
        </p:nvSpPr>
        <p:spPr bwMode="auto">
          <a:xfrm>
            <a:off x="746125" y="2960688"/>
            <a:ext cx="8116888" cy="1588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81" name="Line 33"/>
          <p:cNvSpPr>
            <a:spLocks noChangeShapeType="1"/>
          </p:cNvSpPr>
          <p:nvPr/>
        </p:nvSpPr>
        <p:spPr bwMode="auto">
          <a:xfrm>
            <a:off x="746125" y="2854325"/>
            <a:ext cx="8116888" cy="1588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82" name="Line 34"/>
          <p:cNvSpPr>
            <a:spLocks noChangeShapeType="1"/>
          </p:cNvSpPr>
          <p:nvPr/>
        </p:nvSpPr>
        <p:spPr bwMode="auto">
          <a:xfrm>
            <a:off x="746125" y="2730500"/>
            <a:ext cx="8116888" cy="1588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83" name="Line 35"/>
          <p:cNvSpPr>
            <a:spLocks noChangeShapeType="1"/>
          </p:cNvSpPr>
          <p:nvPr/>
        </p:nvSpPr>
        <p:spPr bwMode="auto">
          <a:xfrm>
            <a:off x="746125" y="2624138"/>
            <a:ext cx="8116888" cy="1588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84" name="Line 36"/>
          <p:cNvSpPr>
            <a:spLocks noChangeShapeType="1"/>
          </p:cNvSpPr>
          <p:nvPr/>
        </p:nvSpPr>
        <p:spPr bwMode="auto">
          <a:xfrm>
            <a:off x="746125" y="2500313"/>
            <a:ext cx="8116888" cy="1588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85" name="Line 37"/>
          <p:cNvSpPr>
            <a:spLocks noChangeShapeType="1"/>
          </p:cNvSpPr>
          <p:nvPr/>
        </p:nvSpPr>
        <p:spPr bwMode="auto">
          <a:xfrm>
            <a:off x="746125" y="5711825"/>
            <a:ext cx="8116888" cy="1588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86" name="Rectangle 38"/>
          <p:cNvSpPr>
            <a:spLocks noChangeArrowheads="1"/>
          </p:cNvSpPr>
          <p:nvPr/>
        </p:nvSpPr>
        <p:spPr bwMode="auto">
          <a:xfrm>
            <a:off x="746125" y="2500313"/>
            <a:ext cx="8116888" cy="3211513"/>
          </a:xfrm>
          <a:prstGeom prst="rect">
            <a:avLst/>
          </a:prstGeom>
          <a:noFill/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87" name="Freeform 39"/>
          <p:cNvSpPr>
            <a:spLocks/>
          </p:cNvSpPr>
          <p:nvPr/>
        </p:nvSpPr>
        <p:spPr bwMode="auto">
          <a:xfrm>
            <a:off x="762000" y="2765425"/>
            <a:ext cx="8053388" cy="2803525"/>
          </a:xfrm>
          <a:custGeom>
            <a:avLst/>
            <a:gdLst/>
            <a:ahLst/>
            <a:cxnLst>
              <a:cxn ang="0">
                <a:pos x="60" y="1532"/>
              </a:cxn>
              <a:cxn ang="0">
                <a:pos x="140" y="1509"/>
              </a:cxn>
              <a:cxn ang="0">
                <a:pos x="220" y="1755"/>
              </a:cxn>
              <a:cxn ang="0">
                <a:pos x="300" y="1710"/>
              </a:cxn>
              <a:cxn ang="0">
                <a:pos x="381" y="1666"/>
              </a:cxn>
              <a:cxn ang="0">
                <a:pos x="461" y="1643"/>
              </a:cxn>
              <a:cxn ang="0">
                <a:pos x="541" y="1655"/>
              </a:cxn>
              <a:cxn ang="0">
                <a:pos x="631" y="1677"/>
              </a:cxn>
              <a:cxn ang="0">
                <a:pos x="711" y="1722"/>
              </a:cxn>
              <a:cxn ang="0">
                <a:pos x="791" y="1677"/>
              </a:cxn>
              <a:cxn ang="0">
                <a:pos x="871" y="1655"/>
              </a:cxn>
              <a:cxn ang="0">
                <a:pos x="951" y="1632"/>
              </a:cxn>
              <a:cxn ang="0">
                <a:pos x="1031" y="1666"/>
              </a:cxn>
              <a:cxn ang="0">
                <a:pos x="1111" y="1409"/>
              </a:cxn>
              <a:cxn ang="0">
                <a:pos x="1191" y="1643"/>
              </a:cxn>
              <a:cxn ang="0">
                <a:pos x="1271" y="1621"/>
              </a:cxn>
              <a:cxn ang="0">
                <a:pos x="1351" y="1666"/>
              </a:cxn>
              <a:cxn ang="0">
                <a:pos x="1431" y="1610"/>
              </a:cxn>
              <a:cxn ang="0">
                <a:pos x="1511" y="1643"/>
              </a:cxn>
              <a:cxn ang="0">
                <a:pos x="1591" y="1643"/>
              </a:cxn>
              <a:cxn ang="0">
                <a:pos x="1681" y="1677"/>
              </a:cxn>
              <a:cxn ang="0">
                <a:pos x="1761" y="1722"/>
              </a:cxn>
              <a:cxn ang="0">
                <a:pos x="1841" y="1655"/>
              </a:cxn>
              <a:cxn ang="0">
                <a:pos x="1921" y="1688"/>
              </a:cxn>
              <a:cxn ang="0">
                <a:pos x="2001" y="1643"/>
              </a:cxn>
              <a:cxn ang="0">
                <a:pos x="2082" y="1677"/>
              </a:cxn>
              <a:cxn ang="0">
                <a:pos x="2162" y="1621"/>
              </a:cxn>
              <a:cxn ang="0">
                <a:pos x="2242" y="1621"/>
              </a:cxn>
              <a:cxn ang="0">
                <a:pos x="2322" y="1565"/>
              </a:cxn>
              <a:cxn ang="0">
                <a:pos x="2402" y="1655"/>
              </a:cxn>
              <a:cxn ang="0">
                <a:pos x="2482" y="1643"/>
              </a:cxn>
              <a:cxn ang="0">
                <a:pos x="2562" y="1710"/>
              </a:cxn>
              <a:cxn ang="0">
                <a:pos x="2652" y="1722"/>
              </a:cxn>
              <a:cxn ang="0">
                <a:pos x="2732" y="1755"/>
              </a:cxn>
              <a:cxn ang="0">
                <a:pos x="2812" y="1643"/>
              </a:cxn>
              <a:cxn ang="0">
                <a:pos x="2892" y="1554"/>
              </a:cxn>
              <a:cxn ang="0">
                <a:pos x="2972" y="1520"/>
              </a:cxn>
              <a:cxn ang="0">
                <a:pos x="3052" y="1453"/>
              </a:cxn>
              <a:cxn ang="0">
                <a:pos x="3132" y="1543"/>
              </a:cxn>
              <a:cxn ang="0">
                <a:pos x="3212" y="1532"/>
              </a:cxn>
              <a:cxn ang="0">
                <a:pos x="3292" y="1655"/>
              </a:cxn>
              <a:cxn ang="0">
                <a:pos x="3372" y="1565"/>
              </a:cxn>
              <a:cxn ang="0">
                <a:pos x="3452" y="1554"/>
              </a:cxn>
              <a:cxn ang="0">
                <a:pos x="3532" y="1520"/>
              </a:cxn>
              <a:cxn ang="0">
                <a:pos x="3612" y="1520"/>
              </a:cxn>
              <a:cxn ang="0">
                <a:pos x="3702" y="1431"/>
              </a:cxn>
              <a:cxn ang="0">
                <a:pos x="3783" y="1342"/>
              </a:cxn>
              <a:cxn ang="0">
                <a:pos x="3863" y="1308"/>
              </a:cxn>
              <a:cxn ang="0">
                <a:pos x="3943" y="1219"/>
              </a:cxn>
              <a:cxn ang="0">
                <a:pos x="4023" y="1029"/>
              </a:cxn>
              <a:cxn ang="0">
                <a:pos x="4103" y="1029"/>
              </a:cxn>
              <a:cxn ang="0">
                <a:pos x="4183" y="883"/>
              </a:cxn>
              <a:cxn ang="0">
                <a:pos x="4263" y="1152"/>
              </a:cxn>
              <a:cxn ang="0">
                <a:pos x="4343" y="962"/>
              </a:cxn>
              <a:cxn ang="0">
                <a:pos x="4423" y="570"/>
              </a:cxn>
              <a:cxn ang="0">
                <a:pos x="4503" y="313"/>
              </a:cxn>
              <a:cxn ang="0">
                <a:pos x="4583" y="436"/>
              </a:cxn>
              <a:cxn ang="0">
                <a:pos x="4663" y="1364"/>
              </a:cxn>
              <a:cxn ang="0">
                <a:pos x="4753" y="1006"/>
              </a:cxn>
              <a:cxn ang="0">
                <a:pos x="4833" y="861"/>
              </a:cxn>
              <a:cxn ang="0">
                <a:pos x="4913" y="861"/>
              </a:cxn>
              <a:cxn ang="0">
                <a:pos x="4993" y="749"/>
              </a:cxn>
              <a:cxn ang="0">
                <a:pos x="5073" y="459"/>
              </a:cxn>
            </a:cxnLst>
            <a:rect l="0" t="0" r="r" b="b"/>
            <a:pathLst>
              <a:path w="5073" h="1766">
                <a:moveTo>
                  <a:pt x="0" y="1565"/>
                </a:moveTo>
                <a:lnTo>
                  <a:pt x="10" y="1543"/>
                </a:lnTo>
                <a:lnTo>
                  <a:pt x="30" y="1520"/>
                </a:lnTo>
                <a:lnTo>
                  <a:pt x="40" y="1520"/>
                </a:lnTo>
                <a:lnTo>
                  <a:pt x="60" y="1532"/>
                </a:lnTo>
                <a:lnTo>
                  <a:pt x="80" y="1543"/>
                </a:lnTo>
                <a:lnTo>
                  <a:pt x="90" y="1543"/>
                </a:lnTo>
                <a:lnTo>
                  <a:pt x="110" y="1532"/>
                </a:lnTo>
                <a:lnTo>
                  <a:pt x="120" y="1520"/>
                </a:lnTo>
                <a:lnTo>
                  <a:pt x="140" y="1509"/>
                </a:lnTo>
                <a:lnTo>
                  <a:pt x="160" y="1487"/>
                </a:lnTo>
                <a:lnTo>
                  <a:pt x="170" y="1543"/>
                </a:lnTo>
                <a:lnTo>
                  <a:pt x="190" y="1599"/>
                </a:lnTo>
                <a:lnTo>
                  <a:pt x="210" y="1710"/>
                </a:lnTo>
                <a:lnTo>
                  <a:pt x="220" y="1755"/>
                </a:lnTo>
                <a:lnTo>
                  <a:pt x="240" y="1744"/>
                </a:lnTo>
                <a:lnTo>
                  <a:pt x="250" y="1710"/>
                </a:lnTo>
                <a:lnTo>
                  <a:pt x="270" y="1744"/>
                </a:lnTo>
                <a:lnTo>
                  <a:pt x="290" y="1766"/>
                </a:lnTo>
                <a:lnTo>
                  <a:pt x="300" y="1710"/>
                </a:lnTo>
                <a:lnTo>
                  <a:pt x="320" y="1722"/>
                </a:lnTo>
                <a:lnTo>
                  <a:pt x="330" y="1722"/>
                </a:lnTo>
                <a:lnTo>
                  <a:pt x="350" y="1710"/>
                </a:lnTo>
                <a:lnTo>
                  <a:pt x="371" y="1699"/>
                </a:lnTo>
                <a:lnTo>
                  <a:pt x="381" y="1666"/>
                </a:lnTo>
                <a:lnTo>
                  <a:pt x="401" y="1677"/>
                </a:lnTo>
                <a:lnTo>
                  <a:pt x="421" y="1666"/>
                </a:lnTo>
                <a:lnTo>
                  <a:pt x="431" y="1666"/>
                </a:lnTo>
                <a:lnTo>
                  <a:pt x="451" y="1655"/>
                </a:lnTo>
                <a:lnTo>
                  <a:pt x="461" y="1643"/>
                </a:lnTo>
                <a:lnTo>
                  <a:pt x="481" y="1621"/>
                </a:lnTo>
                <a:lnTo>
                  <a:pt x="501" y="1643"/>
                </a:lnTo>
                <a:lnTo>
                  <a:pt x="511" y="1655"/>
                </a:lnTo>
                <a:lnTo>
                  <a:pt x="531" y="1643"/>
                </a:lnTo>
                <a:lnTo>
                  <a:pt x="541" y="1655"/>
                </a:lnTo>
                <a:lnTo>
                  <a:pt x="561" y="1688"/>
                </a:lnTo>
                <a:lnTo>
                  <a:pt x="581" y="1688"/>
                </a:lnTo>
                <a:lnTo>
                  <a:pt x="591" y="1688"/>
                </a:lnTo>
                <a:lnTo>
                  <a:pt x="611" y="1699"/>
                </a:lnTo>
                <a:lnTo>
                  <a:pt x="631" y="1677"/>
                </a:lnTo>
                <a:lnTo>
                  <a:pt x="641" y="1677"/>
                </a:lnTo>
                <a:lnTo>
                  <a:pt x="661" y="1699"/>
                </a:lnTo>
                <a:lnTo>
                  <a:pt x="671" y="1710"/>
                </a:lnTo>
                <a:lnTo>
                  <a:pt x="691" y="1710"/>
                </a:lnTo>
                <a:lnTo>
                  <a:pt x="711" y="1722"/>
                </a:lnTo>
                <a:lnTo>
                  <a:pt x="721" y="1733"/>
                </a:lnTo>
                <a:lnTo>
                  <a:pt x="741" y="1733"/>
                </a:lnTo>
                <a:lnTo>
                  <a:pt x="751" y="1699"/>
                </a:lnTo>
                <a:lnTo>
                  <a:pt x="771" y="1677"/>
                </a:lnTo>
                <a:lnTo>
                  <a:pt x="791" y="1677"/>
                </a:lnTo>
                <a:lnTo>
                  <a:pt x="801" y="1655"/>
                </a:lnTo>
                <a:lnTo>
                  <a:pt x="821" y="1632"/>
                </a:lnTo>
                <a:lnTo>
                  <a:pt x="841" y="1643"/>
                </a:lnTo>
                <a:lnTo>
                  <a:pt x="851" y="1643"/>
                </a:lnTo>
                <a:lnTo>
                  <a:pt x="871" y="1655"/>
                </a:lnTo>
                <a:lnTo>
                  <a:pt x="881" y="1666"/>
                </a:lnTo>
                <a:lnTo>
                  <a:pt x="901" y="1655"/>
                </a:lnTo>
                <a:lnTo>
                  <a:pt x="921" y="1643"/>
                </a:lnTo>
                <a:lnTo>
                  <a:pt x="931" y="1643"/>
                </a:lnTo>
                <a:lnTo>
                  <a:pt x="951" y="1632"/>
                </a:lnTo>
                <a:lnTo>
                  <a:pt x="961" y="1610"/>
                </a:lnTo>
                <a:lnTo>
                  <a:pt x="981" y="1610"/>
                </a:lnTo>
                <a:lnTo>
                  <a:pt x="1001" y="1643"/>
                </a:lnTo>
                <a:lnTo>
                  <a:pt x="1011" y="1666"/>
                </a:lnTo>
                <a:lnTo>
                  <a:pt x="1031" y="1666"/>
                </a:lnTo>
                <a:lnTo>
                  <a:pt x="1051" y="1688"/>
                </a:lnTo>
                <a:lnTo>
                  <a:pt x="1061" y="1666"/>
                </a:lnTo>
                <a:lnTo>
                  <a:pt x="1081" y="1543"/>
                </a:lnTo>
                <a:lnTo>
                  <a:pt x="1091" y="1442"/>
                </a:lnTo>
                <a:lnTo>
                  <a:pt x="1111" y="1409"/>
                </a:lnTo>
                <a:lnTo>
                  <a:pt x="1131" y="1465"/>
                </a:lnTo>
                <a:lnTo>
                  <a:pt x="1141" y="1543"/>
                </a:lnTo>
                <a:lnTo>
                  <a:pt x="1161" y="1576"/>
                </a:lnTo>
                <a:lnTo>
                  <a:pt x="1171" y="1632"/>
                </a:lnTo>
                <a:lnTo>
                  <a:pt x="1191" y="1643"/>
                </a:lnTo>
                <a:lnTo>
                  <a:pt x="1211" y="1632"/>
                </a:lnTo>
                <a:lnTo>
                  <a:pt x="1221" y="1632"/>
                </a:lnTo>
                <a:lnTo>
                  <a:pt x="1241" y="1643"/>
                </a:lnTo>
                <a:lnTo>
                  <a:pt x="1261" y="1621"/>
                </a:lnTo>
                <a:lnTo>
                  <a:pt x="1271" y="1621"/>
                </a:lnTo>
                <a:lnTo>
                  <a:pt x="1291" y="1621"/>
                </a:lnTo>
                <a:lnTo>
                  <a:pt x="1301" y="1599"/>
                </a:lnTo>
                <a:lnTo>
                  <a:pt x="1321" y="1610"/>
                </a:lnTo>
                <a:lnTo>
                  <a:pt x="1341" y="1655"/>
                </a:lnTo>
                <a:lnTo>
                  <a:pt x="1351" y="1666"/>
                </a:lnTo>
                <a:lnTo>
                  <a:pt x="1371" y="1655"/>
                </a:lnTo>
                <a:lnTo>
                  <a:pt x="1381" y="1666"/>
                </a:lnTo>
                <a:lnTo>
                  <a:pt x="1401" y="1643"/>
                </a:lnTo>
                <a:lnTo>
                  <a:pt x="1421" y="1632"/>
                </a:lnTo>
                <a:lnTo>
                  <a:pt x="1431" y="1610"/>
                </a:lnTo>
                <a:lnTo>
                  <a:pt x="1451" y="1621"/>
                </a:lnTo>
                <a:lnTo>
                  <a:pt x="1471" y="1621"/>
                </a:lnTo>
                <a:lnTo>
                  <a:pt x="1481" y="1621"/>
                </a:lnTo>
                <a:lnTo>
                  <a:pt x="1501" y="1621"/>
                </a:lnTo>
                <a:lnTo>
                  <a:pt x="1511" y="1643"/>
                </a:lnTo>
                <a:lnTo>
                  <a:pt x="1531" y="1655"/>
                </a:lnTo>
                <a:lnTo>
                  <a:pt x="1551" y="1655"/>
                </a:lnTo>
                <a:lnTo>
                  <a:pt x="1561" y="1643"/>
                </a:lnTo>
                <a:lnTo>
                  <a:pt x="1581" y="1643"/>
                </a:lnTo>
                <a:lnTo>
                  <a:pt x="1591" y="1643"/>
                </a:lnTo>
                <a:lnTo>
                  <a:pt x="1611" y="1643"/>
                </a:lnTo>
                <a:lnTo>
                  <a:pt x="1631" y="1655"/>
                </a:lnTo>
                <a:lnTo>
                  <a:pt x="1641" y="1677"/>
                </a:lnTo>
                <a:lnTo>
                  <a:pt x="1661" y="1677"/>
                </a:lnTo>
                <a:lnTo>
                  <a:pt x="1681" y="1677"/>
                </a:lnTo>
                <a:lnTo>
                  <a:pt x="1691" y="1666"/>
                </a:lnTo>
                <a:lnTo>
                  <a:pt x="1711" y="1688"/>
                </a:lnTo>
                <a:lnTo>
                  <a:pt x="1721" y="1722"/>
                </a:lnTo>
                <a:lnTo>
                  <a:pt x="1741" y="1722"/>
                </a:lnTo>
                <a:lnTo>
                  <a:pt x="1761" y="1722"/>
                </a:lnTo>
                <a:lnTo>
                  <a:pt x="1771" y="1722"/>
                </a:lnTo>
                <a:lnTo>
                  <a:pt x="1791" y="1699"/>
                </a:lnTo>
                <a:lnTo>
                  <a:pt x="1801" y="1677"/>
                </a:lnTo>
                <a:lnTo>
                  <a:pt x="1821" y="1655"/>
                </a:lnTo>
                <a:lnTo>
                  <a:pt x="1841" y="1655"/>
                </a:lnTo>
                <a:lnTo>
                  <a:pt x="1851" y="1666"/>
                </a:lnTo>
                <a:lnTo>
                  <a:pt x="1871" y="1677"/>
                </a:lnTo>
                <a:lnTo>
                  <a:pt x="1891" y="1677"/>
                </a:lnTo>
                <a:lnTo>
                  <a:pt x="1901" y="1677"/>
                </a:lnTo>
                <a:lnTo>
                  <a:pt x="1921" y="1688"/>
                </a:lnTo>
                <a:lnTo>
                  <a:pt x="1931" y="1677"/>
                </a:lnTo>
                <a:lnTo>
                  <a:pt x="1951" y="1666"/>
                </a:lnTo>
                <a:lnTo>
                  <a:pt x="1971" y="1666"/>
                </a:lnTo>
                <a:lnTo>
                  <a:pt x="1981" y="1643"/>
                </a:lnTo>
                <a:lnTo>
                  <a:pt x="2001" y="1643"/>
                </a:lnTo>
                <a:lnTo>
                  <a:pt x="2011" y="1666"/>
                </a:lnTo>
                <a:lnTo>
                  <a:pt x="2031" y="1688"/>
                </a:lnTo>
                <a:lnTo>
                  <a:pt x="2051" y="1677"/>
                </a:lnTo>
                <a:lnTo>
                  <a:pt x="2061" y="1666"/>
                </a:lnTo>
                <a:lnTo>
                  <a:pt x="2082" y="1677"/>
                </a:lnTo>
                <a:lnTo>
                  <a:pt x="2102" y="1677"/>
                </a:lnTo>
                <a:lnTo>
                  <a:pt x="2112" y="1655"/>
                </a:lnTo>
                <a:lnTo>
                  <a:pt x="2132" y="1666"/>
                </a:lnTo>
                <a:lnTo>
                  <a:pt x="2142" y="1655"/>
                </a:lnTo>
                <a:lnTo>
                  <a:pt x="2162" y="1621"/>
                </a:lnTo>
                <a:lnTo>
                  <a:pt x="2182" y="1587"/>
                </a:lnTo>
                <a:lnTo>
                  <a:pt x="2192" y="1621"/>
                </a:lnTo>
                <a:lnTo>
                  <a:pt x="2212" y="1643"/>
                </a:lnTo>
                <a:lnTo>
                  <a:pt x="2222" y="1621"/>
                </a:lnTo>
                <a:lnTo>
                  <a:pt x="2242" y="1621"/>
                </a:lnTo>
                <a:lnTo>
                  <a:pt x="2262" y="1587"/>
                </a:lnTo>
                <a:lnTo>
                  <a:pt x="2272" y="1576"/>
                </a:lnTo>
                <a:lnTo>
                  <a:pt x="2292" y="1587"/>
                </a:lnTo>
                <a:lnTo>
                  <a:pt x="2312" y="1565"/>
                </a:lnTo>
                <a:lnTo>
                  <a:pt x="2322" y="1565"/>
                </a:lnTo>
                <a:lnTo>
                  <a:pt x="2342" y="1610"/>
                </a:lnTo>
                <a:lnTo>
                  <a:pt x="2352" y="1632"/>
                </a:lnTo>
                <a:lnTo>
                  <a:pt x="2372" y="1643"/>
                </a:lnTo>
                <a:lnTo>
                  <a:pt x="2392" y="1632"/>
                </a:lnTo>
                <a:lnTo>
                  <a:pt x="2402" y="1655"/>
                </a:lnTo>
                <a:lnTo>
                  <a:pt x="2422" y="1655"/>
                </a:lnTo>
                <a:lnTo>
                  <a:pt x="2432" y="1643"/>
                </a:lnTo>
                <a:lnTo>
                  <a:pt x="2452" y="1643"/>
                </a:lnTo>
                <a:lnTo>
                  <a:pt x="2472" y="1621"/>
                </a:lnTo>
                <a:lnTo>
                  <a:pt x="2482" y="1643"/>
                </a:lnTo>
                <a:lnTo>
                  <a:pt x="2502" y="1666"/>
                </a:lnTo>
                <a:lnTo>
                  <a:pt x="2522" y="1688"/>
                </a:lnTo>
                <a:lnTo>
                  <a:pt x="2532" y="1699"/>
                </a:lnTo>
                <a:lnTo>
                  <a:pt x="2552" y="1722"/>
                </a:lnTo>
                <a:lnTo>
                  <a:pt x="2562" y="1710"/>
                </a:lnTo>
                <a:lnTo>
                  <a:pt x="2582" y="1722"/>
                </a:lnTo>
                <a:lnTo>
                  <a:pt x="2602" y="1733"/>
                </a:lnTo>
                <a:lnTo>
                  <a:pt x="2612" y="1733"/>
                </a:lnTo>
                <a:lnTo>
                  <a:pt x="2632" y="1744"/>
                </a:lnTo>
                <a:lnTo>
                  <a:pt x="2652" y="1722"/>
                </a:lnTo>
                <a:lnTo>
                  <a:pt x="2662" y="1722"/>
                </a:lnTo>
                <a:lnTo>
                  <a:pt x="2682" y="1744"/>
                </a:lnTo>
                <a:lnTo>
                  <a:pt x="2692" y="1766"/>
                </a:lnTo>
                <a:lnTo>
                  <a:pt x="2712" y="1755"/>
                </a:lnTo>
                <a:lnTo>
                  <a:pt x="2732" y="1755"/>
                </a:lnTo>
                <a:lnTo>
                  <a:pt x="2742" y="1722"/>
                </a:lnTo>
                <a:lnTo>
                  <a:pt x="2762" y="1688"/>
                </a:lnTo>
                <a:lnTo>
                  <a:pt x="2772" y="1677"/>
                </a:lnTo>
                <a:lnTo>
                  <a:pt x="2792" y="1677"/>
                </a:lnTo>
                <a:lnTo>
                  <a:pt x="2812" y="1643"/>
                </a:lnTo>
                <a:lnTo>
                  <a:pt x="2822" y="1621"/>
                </a:lnTo>
                <a:lnTo>
                  <a:pt x="2842" y="1587"/>
                </a:lnTo>
                <a:lnTo>
                  <a:pt x="2862" y="1610"/>
                </a:lnTo>
                <a:lnTo>
                  <a:pt x="2872" y="1576"/>
                </a:lnTo>
                <a:lnTo>
                  <a:pt x="2892" y="1554"/>
                </a:lnTo>
                <a:lnTo>
                  <a:pt x="2902" y="1543"/>
                </a:lnTo>
                <a:lnTo>
                  <a:pt x="2922" y="1509"/>
                </a:lnTo>
                <a:lnTo>
                  <a:pt x="2942" y="1498"/>
                </a:lnTo>
                <a:lnTo>
                  <a:pt x="2952" y="1565"/>
                </a:lnTo>
                <a:lnTo>
                  <a:pt x="2972" y="1520"/>
                </a:lnTo>
                <a:lnTo>
                  <a:pt x="2982" y="1476"/>
                </a:lnTo>
                <a:lnTo>
                  <a:pt x="3002" y="1509"/>
                </a:lnTo>
                <a:lnTo>
                  <a:pt x="3022" y="1487"/>
                </a:lnTo>
                <a:lnTo>
                  <a:pt x="3032" y="1442"/>
                </a:lnTo>
                <a:lnTo>
                  <a:pt x="3052" y="1453"/>
                </a:lnTo>
                <a:lnTo>
                  <a:pt x="3072" y="1431"/>
                </a:lnTo>
                <a:lnTo>
                  <a:pt x="3082" y="1520"/>
                </a:lnTo>
                <a:lnTo>
                  <a:pt x="3102" y="1509"/>
                </a:lnTo>
                <a:lnTo>
                  <a:pt x="3112" y="1509"/>
                </a:lnTo>
                <a:lnTo>
                  <a:pt x="3132" y="1543"/>
                </a:lnTo>
                <a:lnTo>
                  <a:pt x="3152" y="1543"/>
                </a:lnTo>
                <a:lnTo>
                  <a:pt x="3162" y="1520"/>
                </a:lnTo>
                <a:lnTo>
                  <a:pt x="3182" y="1532"/>
                </a:lnTo>
                <a:lnTo>
                  <a:pt x="3192" y="1554"/>
                </a:lnTo>
                <a:lnTo>
                  <a:pt x="3212" y="1532"/>
                </a:lnTo>
                <a:lnTo>
                  <a:pt x="3232" y="1565"/>
                </a:lnTo>
                <a:lnTo>
                  <a:pt x="3242" y="1610"/>
                </a:lnTo>
                <a:lnTo>
                  <a:pt x="3262" y="1655"/>
                </a:lnTo>
                <a:lnTo>
                  <a:pt x="3282" y="1655"/>
                </a:lnTo>
                <a:lnTo>
                  <a:pt x="3292" y="1655"/>
                </a:lnTo>
                <a:lnTo>
                  <a:pt x="3312" y="1632"/>
                </a:lnTo>
                <a:lnTo>
                  <a:pt x="3322" y="1576"/>
                </a:lnTo>
                <a:lnTo>
                  <a:pt x="3342" y="1554"/>
                </a:lnTo>
                <a:lnTo>
                  <a:pt x="3362" y="1543"/>
                </a:lnTo>
                <a:lnTo>
                  <a:pt x="3372" y="1565"/>
                </a:lnTo>
                <a:lnTo>
                  <a:pt x="3392" y="1543"/>
                </a:lnTo>
                <a:lnTo>
                  <a:pt x="3402" y="1520"/>
                </a:lnTo>
                <a:lnTo>
                  <a:pt x="3422" y="1509"/>
                </a:lnTo>
                <a:lnTo>
                  <a:pt x="3442" y="1520"/>
                </a:lnTo>
                <a:lnTo>
                  <a:pt x="3452" y="1554"/>
                </a:lnTo>
                <a:lnTo>
                  <a:pt x="3472" y="1509"/>
                </a:lnTo>
                <a:lnTo>
                  <a:pt x="3492" y="1453"/>
                </a:lnTo>
                <a:lnTo>
                  <a:pt x="3502" y="1420"/>
                </a:lnTo>
                <a:lnTo>
                  <a:pt x="3522" y="1453"/>
                </a:lnTo>
                <a:lnTo>
                  <a:pt x="3532" y="1520"/>
                </a:lnTo>
                <a:lnTo>
                  <a:pt x="3552" y="1532"/>
                </a:lnTo>
                <a:lnTo>
                  <a:pt x="3572" y="1487"/>
                </a:lnTo>
                <a:lnTo>
                  <a:pt x="3582" y="1487"/>
                </a:lnTo>
                <a:lnTo>
                  <a:pt x="3602" y="1476"/>
                </a:lnTo>
                <a:lnTo>
                  <a:pt x="3612" y="1520"/>
                </a:lnTo>
                <a:lnTo>
                  <a:pt x="3632" y="1498"/>
                </a:lnTo>
                <a:lnTo>
                  <a:pt x="3652" y="1487"/>
                </a:lnTo>
                <a:lnTo>
                  <a:pt x="3662" y="1465"/>
                </a:lnTo>
                <a:lnTo>
                  <a:pt x="3682" y="1442"/>
                </a:lnTo>
                <a:lnTo>
                  <a:pt x="3702" y="1431"/>
                </a:lnTo>
                <a:lnTo>
                  <a:pt x="3712" y="1397"/>
                </a:lnTo>
                <a:lnTo>
                  <a:pt x="3732" y="1409"/>
                </a:lnTo>
                <a:lnTo>
                  <a:pt x="3742" y="1353"/>
                </a:lnTo>
                <a:lnTo>
                  <a:pt x="3763" y="1386"/>
                </a:lnTo>
                <a:lnTo>
                  <a:pt x="3783" y="1342"/>
                </a:lnTo>
                <a:lnTo>
                  <a:pt x="3793" y="1286"/>
                </a:lnTo>
                <a:lnTo>
                  <a:pt x="3813" y="1275"/>
                </a:lnTo>
                <a:lnTo>
                  <a:pt x="3823" y="1163"/>
                </a:lnTo>
                <a:lnTo>
                  <a:pt x="3843" y="1230"/>
                </a:lnTo>
                <a:lnTo>
                  <a:pt x="3863" y="1308"/>
                </a:lnTo>
                <a:lnTo>
                  <a:pt x="3873" y="1252"/>
                </a:lnTo>
                <a:lnTo>
                  <a:pt x="3893" y="1241"/>
                </a:lnTo>
                <a:lnTo>
                  <a:pt x="3913" y="1152"/>
                </a:lnTo>
                <a:lnTo>
                  <a:pt x="3923" y="1163"/>
                </a:lnTo>
                <a:lnTo>
                  <a:pt x="3943" y="1219"/>
                </a:lnTo>
                <a:lnTo>
                  <a:pt x="3953" y="1118"/>
                </a:lnTo>
                <a:lnTo>
                  <a:pt x="3973" y="1085"/>
                </a:lnTo>
                <a:lnTo>
                  <a:pt x="3993" y="995"/>
                </a:lnTo>
                <a:lnTo>
                  <a:pt x="4003" y="984"/>
                </a:lnTo>
                <a:lnTo>
                  <a:pt x="4023" y="1029"/>
                </a:lnTo>
                <a:lnTo>
                  <a:pt x="4033" y="1096"/>
                </a:lnTo>
                <a:lnTo>
                  <a:pt x="4053" y="1073"/>
                </a:lnTo>
                <a:lnTo>
                  <a:pt x="4073" y="984"/>
                </a:lnTo>
                <a:lnTo>
                  <a:pt x="4083" y="1040"/>
                </a:lnTo>
                <a:lnTo>
                  <a:pt x="4103" y="1029"/>
                </a:lnTo>
                <a:lnTo>
                  <a:pt x="4123" y="928"/>
                </a:lnTo>
                <a:lnTo>
                  <a:pt x="4133" y="906"/>
                </a:lnTo>
                <a:lnTo>
                  <a:pt x="4153" y="906"/>
                </a:lnTo>
                <a:lnTo>
                  <a:pt x="4163" y="861"/>
                </a:lnTo>
                <a:lnTo>
                  <a:pt x="4183" y="883"/>
                </a:lnTo>
                <a:lnTo>
                  <a:pt x="4203" y="1006"/>
                </a:lnTo>
                <a:lnTo>
                  <a:pt x="4213" y="1085"/>
                </a:lnTo>
                <a:lnTo>
                  <a:pt x="4233" y="1073"/>
                </a:lnTo>
                <a:lnTo>
                  <a:pt x="4243" y="1040"/>
                </a:lnTo>
                <a:lnTo>
                  <a:pt x="4263" y="1152"/>
                </a:lnTo>
                <a:lnTo>
                  <a:pt x="4283" y="1073"/>
                </a:lnTo>
                <a:lnTo>
                  <a:pt x="4293" y="1062"/>
                </a:lnTo>
                <a:lnTo>
                  <a:pt x="4313" y="1006"/>
                </a:lnTo>
                <a:lnTo>
                  <a:pt x="4333" y="1017"/>
                </a:lnTo>
                <a:lnTo>
                  <a:pt x="4343" y="962"/>
                </a:lnTo>
                <a:lnTo>
                  <a:pt x="4363" y="861"/>
                </a:lnTo>
                <a:lnTo>
                  <a:pt x="4373" y="883"/>
                </a:lnTo>
                <a:lnTo>
                  <a:pt x="4393" y="783"/>
                </a:lnTo>
                <a:lnTo>
                  <a:pt x="4413" y="693"/>
                </a:lnTo>
                <a:lnTo>
                  <a:pt x="4423" y="570"/>
                </a:lnTo>
                <a:lnTo>
                  <a:pt x="4443" y="604"/>
                </a:lnTo>
                <a:lnTo>
                  <a:pt x="4453" y="593"/>
                </a:lnTo>
                <a:lnTo>
                  <a:pt x="4473" y="559"/>
                </a:lnTo>
                <a:lnTo>
                  <a:pt x="4493" y="414"/>
                </a:lnTo>
                <a:lnTo>
                  <a:pt x="4503" y="313"/>
                </a:lnTo>
                <a:lnTo>
                  <a:pt x="4523" y="123"/>
                </a:lnTo>
                <a:lnTo>
                  <a:pt x="4543" y="0"/>
                </a:lnTo>
                <a:lnTo>
                  <a:pt x="4553" y="0"/>
                </a:lnTo>
                <a:lnTo>
                  <a:pt x="4573" y="246"/>
                </a:lnTo>
                <a:lnTo>
                  <a:pt x="4583" y="436"/>
                </a:lnTo>
                <a:lnTo>
                  <a:pt x="4603" y="827"/>
                </a:lnTo>
                <a:lnTo>
                  <a:pt x="4623" y="1107"/>
                </a:lnTo>
                <a:lnTo>
                  <a:pt x="4633" y="1342"/>
                </a:lnTo>
                <a:lnTo>
                  <a:pt x="4653" y="1330"/>
                </a:lnTo>
                <a:lnTo>
                  <a:pt x="4663" y="1364"/>
                </a:lnTo>
                <a:lnTo>
                  <a:pt x="4683" y="1241"/>
                </a:lnTo>
                <a:lnTo>
                  <a:pt x="4703" y="1219"/>
                </a:lnTo>
                <a:lnTo>
                  <a:pt x="4713" y="1073"/>
                </a:lnTo>
                <a:lnTo>
                  <a:pt x="4733" y="928"/>
                </a:lnTo>
                <a:lnTo>
                  <a:pt x="4753" y="1006"/>
                </a:lnTo>
                <a:lnTo>
                  <a:pt x="4763" y="906"/>
                </a:lnTo>
                <a:lnTo>
                  <a:pt x="4783" y="928"/>
                </a:lnTo>
                <a:lnTo>
                  <a:pt x="4793" y="839"/>
                </a:lnTo>
                <a:lnTo>
                  <a:pt x="4813" y="805"/>
                </a:lnTo>
                <a:lnTo>
                  <a:pt x="4833" y="861"/>
                </a:lnTo>
                <a:lnTo>
                  <a:pt x="4843" y="805"/>
                </a:lnTo>
                <a:lnTo>
                  <a:pt x="4863" y="827"/>
                </a:lnTo>
                <a:lnTo>
                  <a:pt x="4873" y="760"/>
                </a:lnTo>
                <a:lnTo>
                  <a:pt x="4893" y="716"/>
                </a:lnTo>
                <a:lnTo>
                  <a:pt x="4913" y="861"/>
                </a:lnTo>
                <a:lnTo>
                  <a:pt x="4923" y="850"/>
                </a:lnTo>
                <a:lnTo>
                  <a:pt x="4943" y="827"/>
                </a:lnTo>
                <a:lnTo>
                  <a:pt x="4963" y="827"/>
                </a:lnTo>
                <a:lnTo>
                  <a:pt x="4973" y="850"/>
                </a:lnTo>
                <a:lnTo>
                  <a:pt x="4993" y="749"/>
                </a:lnTo>
                <a:lnTo>
                  <a:pt x="5003" y="716"/>
                </a:lnTo>
                <a:lnTo>
                  <a:pt x="5023" y="649"/>
                </a:lnTo>
                <a:lnTo>
                  <a:pt x="5043" y="637"/>
                </a:lnTo>
                <a:lnTo>
                  <a:pt x="5053" y="637"/>
                </a:lnTo>
                <a:lnTo>
                  <a:pt x="5073" y="459"/>
                </a:lnTo>
              </a:path>
            </a:pathLst>
          </a:custGeom>
          <a:noFill/>
          <a:ln w="38100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88" name="Rectangle 40"/>
          <p:cNvSpPr>
            <a:spLocks noChangeArrowheads="1"/>
          </p:cNvSpPr>
          <p:nvPr/>
        </p:nvSpPr>
        <p:spPr bwMode="auto">
          <a:xfrm rot="16200000">
            <a:off x="600075" y="5930900"/>
            <a:ext cx="428625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1985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89" name="Rectangle 41"/>
          <p:cNvSpPr>
            <a:spLocks noChangeArrowheads="1"/>
          </p:cNvSpPr>
          <p:nvPr/>
        </p:nvSpPr>
        <p:spPr bwMode="auto">
          <a:xfrm rot="16200000">
            <a:off x="901700" y="5930900"/>
            <a:ext cx="428625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1986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90" name="Rectangle 42"/>
          <p:cNvSpPr>
            <a:spLocks noChangeArrowheads="1"/>
          </p:cNvSpPr>
          <p:nvPr/>
        </p:nvSpPr>
        <p:spPr bwMode="auto">
          <a:xfrm rot="16200000">
            <a:off x="1219200" y="5930900"/>
            <a:ext cx="428625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1987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91" name="Rectangle 43"/>
          <p:cNvSpPr>
            <a:spLocks noChangeArrowheads="1"/>
          </p:cNvSpPr>
          <p:nvPr/>
        </p:nvSpPr>
        <p:spPr bwMode="auto">
          <a:xfrm rot="16200000">
            <a:off x="1522413" y="5930900"/>
            <a:ext cx="428625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1988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92" name="Rectangle 44"/>
          <p:cNvSpPr>
            <a:spLocks noChangeArrowheads="1"/>
          </p:cNvSpPr>
          <p:nvPr/>
        </p:nvSpPr>
        <p:spPr bwMode="auto">
          <a:xfrm rot="16200000">
            <a:off x="1824038" y="5930900"/>
            <a:ext cx="428625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1989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93" name="Rectangle 45"/>
          <p:cNvSpPr>
            <a:spLocks noChangeArrowheads="1"/>
          </p:cNvSpPr>
          <p:nvPr/>
        </p:nvSpPr>
        <p:spPr bwMode="auto">
          <a:xfrm rot="16200000">
            <a:off x="2143125" y="5930900"/>
            <a:ext cx="428625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1990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94" name="Rectangle 46"/>
          <p:cNvSpPr>
            <a:spLocks noChangeArrowheads="1"/>
          </p:cNvSpPr>
          <p:nvPr/>
        </p:nvSpPr>
        <p:spPr bwMode="auto">
          <a:xfrm rot="16200000">
            <a:off x="2444750" y="5913438"/>
            <a:ext cx="428625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1991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95" name="Rectangle 47"/>
          <p:cNvSpPr>
            <a:spLocks noChangeArrowheads="1"/>
          </p:cNvSpPr>
          <p:nvPr/>
        </p:nvSpPr>
        <p:spPr bwMode="auto">
          <a:xfrm rot="16200000">
            <a:off x="2762250" y="5930900"/>
            <a:ext cx="428625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1992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96" name="Rectangle 48"/>
          <p:cNvSpPr>
            <a:spLocks noChangeArrowheads="1"/>
          </p:cNvSpPr>
          <p:nvPr/>
        </p:nvSpPr>
        <p:spPr bwMode="auto">
          <a:xfrm rot="16200000">
            <a:off x="3063875" y="5930900"/>
            <a:ext cx="428625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1993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97" name="Rectangle 49"/>
          <p:cNvSpPr>
            <a:spLocks noChangeArrowheads="1"/>
          </p:cNvSpPr>
          <p:nvPr/>
        </p:nvSpPr>
        <p:spPr bwMode="auto">
          <a:xfrm rot="16200000">
            <a:off x="3365500" y="5930900"/>
            <a:ext cx="428625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1994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98" name="Rectangle 50"/>
          <p:cNvSpPr>
            <a:spLocks noChangeArrowheads="1"/>
          </p:cNvSpPr>
          <p:nvPr/>
        </p:nvSpPr>
        <p:spPr bwMode="auto">
          <a:xfrm rot="16200000">
            <a:off x="3683000" y="5930900"/>
            <a:ext cx="428625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1995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99" name="Rectangle 51"/>
          <p:cNvSpPr>
            <a:spLocks noChangeArrowheads="1"/>
          </p:cNvSpPr>
          <p:nvPr/>
        </p:nvSpPr>
        <p:spPr bwMode="auto">
          <a:xfrm rot="16200000">
            <a:off x="3986213" y="5930900"/>
            <a:ext cx="428625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1996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00" name="Rectangle 52"/>
          <p:cNvSpPr>
            <a:spLocks noChangeArrowheads="1"/>
          </p:cNvSpPr>
          <p:nvPr/>
        </p:nvSpPr>
        <p:spPr bwMode="auto">
          <a:xfrm rot="16200000">
            <a:off x="4303713" y="5930900"/>
            <a:ext cx="428625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1997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01" name="Rectangle 53"/>
          <p:cNvSpPr>
            <a:spLocks noChangeArrowheads="1"/>
          </p:cNvSpPr>
          <p:nvPr/>
        </p:nvSpPr>
        <p:spPr bwMode="auto">
          <a:xfrm rot="16200000">
            <a:off x="4605338" y="5930900"/>
            <a:ext cx="428625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1998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02" name="Rectangle 54"/>
          <p:cNvSpPr>
            <a:spLocks noChangeArrowheads="1"/>
          </p:cNvSpPr>
          <p:nvPr/>
        </p:nvSpPr>
        <p:spPr bwMode="auto">
          <a:xfrm rot="16200000">
            <a:off x="4906963" y="5930900"/>
            <a:ext cx="428625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1999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03" name="Rectangle 55"/>
          <p:cNvSpPr>
            <a:spLocks noChangeArrowheads="1"/>
          </p:cNvSpPr>
          <p:nvPr/>
        </p:nvSpPr>
        <p:spPr bwMode="auto">
          <a:xfrm rot="16200000">
            <a:off x="5224463" y="5930900"/>
            <a:ext cx="428625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2000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04" name="Rectangle 56"/>
          <p:cNvSpPr>
            <a:spLocks noChangeArrowheads="1"/>
          </p:cNvSpPr>
          <p:nvPr/>
        </p:nvSpPr>
        <p:spPr bwMode="auto">
          <a:xfrm rot="16200000">
            <a:off x="5526088" y="5913438"/>
            <a:ext cx="428625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2001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05" name="Rectangle 57"/>
          <p:cNvSpPr>
            <a:spLocks noChangeArrowheads="1"/>
          </p:cNvSpPr>
          <p:nvPr/>
        </p:nvSpPr>
        <p:spPr bwMode="auto">
          <a:xfrm rot="16200000">
            <a:off x="5843588" y="5930900"/>
            <a:ext cx="428625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2002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06" name="Rectangle 58"/>
          <p:cNvSpPr>
            <a:spLocks noChangeArrowheads="1"/>
          </p:cNvSpPr>
          <p:nvPr/>
        </p:nvSpPr>
        <p:spPr bwMode="auto">
          <a:xfrm rot="16200000">
            <a:off x="6145213" y="5930900"/>
            <a:ext cx="428625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2003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07" name="Rectangle 59"/>
          <p:cNvSpPr>
            <a:spLocks noChangeArrowheads="1"/>
          </p:cNvSpPr>
          <p:nvPr/>
        </p:nvSpPr>
        <p:spPr bwMode="auto">
          <a:xfrm rot="16200000">
            <a:off x="6446838" y="5930900"/>
            <a:ext cx="428625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2004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08" name="Rectangle 60"/>
          <p:cNvSpPr>
            <a:spLocks noChangeArrowheads="1"/>
          </p:cNvSpPr>
          <p:nvPr/>
        </p:nvSpPr>
        <p:spPr bwMode="auto">
          <a:xfrm rot="16200000">
            <a:off x="6765925" y="5929313"/>
            <a:ext cx="428625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2005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09" name="Rectangle 61"/>
          <p:cNvSpPr>
            <a:spLocks noChangeArrowheads="1"/>
          </p:cNvSpPr>
          <p:nvPr/>
        </p:nvSpPr>
        <p:spPr bwMode="auto">
          <a:xfrm rot="16200000">
            <a:off x="7067550" y="5929313"/>
            <a:ext cx="428625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2006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10" name="Rectangle 62"/>
          <p:cNvSpPr>
            <a:spLocks noChangeArrowheads="1"/>
          </p:cNvSpPr>
          <p:nvPr/>
        </p:nvSpPr>
        <p:spPr bwMode="auto">
          <a:xfrm rot="16200000">
            <a:off x="7385050" y="5929313"/>
            <a:ext cx="428625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2007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11" name="Rectangle 63"/>
          <p:cNvSpPr>
            <a:spLocks noChangeArrowheads="1"/>
          </p:cNvSpPr>
          <p:nvPr/>
        </p:nvSpPr>
        <p:spPr bwMode="auto">
          <a:xfrm rot="16200000">
            <a:off x="7686675" y="5929313"/>
            <a:ext cx="428625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2008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12" name="Rectangle 64"/>
          <p:cNvSpPr>
            <a:spLocks noChangeArrowheads="1"/>
          </p:cNvSpPr>
          <p:nvPr/>
        </p:nvSpPr>
        <p:spPr bwMode="auto">
          <a:xfrm rot="16200000">
            <a:off x="8004175" y="5929313"/>
            <a:ext cx="428625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2009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13" name="Rectangle 65"/>
          <p:cNvSpPr>
            <a:spLocks noChangeArrowheads="1"/>
          </p:cNvSpPr>
          <p:nvPr/>
        </p:nvSpPr>
        <p:spPr bwMode="auto">
          <a:xfrm rot="16200000">
            <a:off x="8305800" y="5929313"/>
            <a:ext cx="428625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2010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14" name="Rectangle 66"/>
          <p:cNvSpPr>
            <a:spLocks noChangeArrowheads="1"/>
          </p:cNvSpPr>
          <p:nvPr/>
        </p:nvSpPr>
        <p:spPr bwMode="auto">
          <a:xfrm rot="16200000">
            <a:off x="8607425" y="5911850"/>
            <a:ext cx="428625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2011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15" name="Line 67"/>
          <p:cNvSpPr>
            <a:spLocks noChangeShapeType="1"/>
          </p:cNvSpPr>
          <p:nvPr/>
        </p:nvSpPr>
        <p:spPr bwMode="auto">
          <a:xfrm flipV="1">
            <a:off x="746125" y="2500313"/>
            <a:ext cx="1588" cy="3211513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16" name="Rectangle 68"/>
          <p:cNvSpPr>
            <a:spLocks noChangeArrowheads="1"/>
          </p:cNvSpPr>
          <p:nvPr/>
        </p:nvSpPr>
        <p:spPr bwMode="auto">
          <a:xfrm>
            <a:off x="412750" y="5605463"/>
            <a:ext cx="26987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5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MS Sans Serif" charset="0"/>
              </a:rPr>
              <a:t>$5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17" name="Rectangle 69"/>
          <p:cNvSpPr>
            <a:spLocks noChangeArrowheads="1"/>
          </p:cNvSpPr>
          <p:nvPr/>
        </p:nvSpPr>
        <p:spPr bwMode="auto">
          <a:xfrm>
            <a:off x="317500" y="5267325"/>
            <a:ext cx="36512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5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MS Sans Serif" charset="0"/>
              </a:rPr>
              <a:t>$20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18" name="Rectangle 70"/>
          <p:cNvSpPr>
            <a:spLocks noChangeArrowheads="1"/>
          </p:cNvSpPr>
          <p:nvPr/>
        </p:nvSpPr>
        <p:spPr bwMode="auto">
          <a:xfrm>
            <a:off x="317500" y="4930775"/>
            <a:ext cx="36512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5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MS Sans Serif" charset="0"/>
              </a:rPr>
              <a:t>$35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19" name="Rectangle 71"/>
          <p:cNvSpPr>
            <a:spLocks noChangeArrowheads="1"/>
          </p:cNvSpPr>
          <p:nvPr/>
        </p:nvSpPr>
        <p:spPr bwMode="auto">
          <a:xfrm>
            <a:off x="317500" y="4575175"/>
            <a:ext cx="36512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5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MS Sans Serif" charset="0"/>
              </a:rPr>
              <a:t>$50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20" name="Rectangle 72"/>
          <p:cNvSpPr>
            <a:spLocks noChangeArrowheads="1"/>
          </p:cNvSpPr>
          <p:nvPr/>
        </p:nvSpPr>
        <p:spPr bwMode="auto">
          <a:xfrm>
            <a:off x="317500" y="4238625"/>
            <a:ext cx="36512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5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MS Sans Serif" charset="0"/>
              </a:rPr>
              <a:t>$65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21" name="Rectangle 73"/>
          <p:cNvSpPr>
            <a:spLocks noChangeArrowheads="1"/>
          </p:cNvSpPr>
          <p:nvPr/>
        </p:nvSpPr>
        <p:spPr bwMode="auto">
          <a:xfrm>
            <a:off x="317500" y="3902075"/>
            <a:ext cx="36512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5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MS Sans Serif" charset="0"/>
              </a:rPr>
              <a:t>$80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22" name="Rectangle 74"/>
          <p:cNvSpPr>
            <a:spLocks noChangeArrowheads="1"/>
          </p:cNvSpPr>
          <p:nvPr/>
        </p:nvSpPr>
        <p:spPr bwMode="auto">
          <a:xfrm>
            <a:off x="317500" y="3546475"/>
            <a:ext cx="36512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5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MS Sans Serif" charset="0"/>
              </a:rPr>
              <a:t>$95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23" name="Rectangle 75"/>
          <p:cNvSpPr>
            <a:spLocks noChangeArrowheads="1"/>
          </p:cNvSpPr>
          <p:nvPr/>
        </p:nvSpPr>
        <p:spPr bwMode="auto">
          <a:xfrm>
            <a:off x="222250" y="3209925"/>
            <a:ext cx="46037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5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MS Sans Serif" charset="0"/>
              </a:rPr>
              <a:t>$110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24" name="Rectangle 76"/>
          <p:cNvSpPr>
            <a:spLocks noChangeArrowheads="1"/>
          </p:cNvSpPr>
          <p:nvPr/>
        </p:nvSpPr>
        <p:spPr bwMode="auto">
          <a:xfrm>
            <a:off x="222250" y="2854325"/>
            <a:ext cx="46037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5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MS Sans Serif" charset="0"/>
              </a:rPr>
              <a:t>$125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25" name="Rectangle 77"/>
          <p:cNvSpPr>
            <a:spLocks noChangeArrowheads="1"/>
          </p:cNvSpPr>
          <p:nvPr/>
        </p:nvSpPr>
        <p:spPr bwMode="auto">
          <a:xfrm>
            <a:off x="222250" y="2517775"/>
            <a:ext cx="46037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5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MS Sans Serif" charset="0"/>
              </a:rPr>
              <a:t>$140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26" name="Rectangle 78"/>
          <p:cNvSpPr>
            <a:spLocks noChangeArrowheads="1"/>
          </p:cNvSpPr>
          <p:nvPr/>
        </p:nvSpPr>
        <p:spPr bwMode="auto">
          <a:xfrm>
            <a:off x="3398838" y="6367463"/>
            <a:ext cx="2779713" cy="33813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27" name="Rectangle 79"/>
          <p:cNvSpPr>
            <a:spLocks noChangeArrowheads="1"/>
          </p:cNvSpPr>
          <p:nvPr/>
        </p:nvSpPr>
        <p:spPr bwMode="auto">
          <a:xfrm>
            <a:off x="3525838" y="6438900"/>
            <a:ext cx="2636838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Source:  Federal Reserve Bank of Dallas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28" name="Rectangle 80"/>
          <p:cNvSpPr>
            <a:spLocks noChangeArrowheads="1"/>
          </p:cNvSpPr>
          <p:nvPr/>
        </p:nvSpPr>
        <p:spPr bwMode="auto">
          <a:xfrm>
            <a:off x="2382838" y="1665288"/>
            <a:ext cx="4829175" cy="692150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29" name="Rectangle 81"/>
          <p:cNvSpPr>
            <a:spLocks noChangeArrowheads="1"/>
          </p:cNvSpPr>
          <p:nvPr/>
        </p:nvSpPr>
        <p:spPr bwMode="auto">
          <a:xfrm>
            <a:off x="2509838" y="1736725"/>
            <a:ext cx="45116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MS Sans Serif" charset="0"/>
              </a:rPr>
              <a:t>West Texas Intermediate Crude Oil Prices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30" name="Rectangle 82"/>
          <p:cNvSpPr>
            <a:spLocks noChangeArrowheads="1"/>
          </p:cNvSpPr>
          <p:nvPr/>
        </p:nvSpPr>
        <p:spPr bwMode="auto">
          <a:xfrm>
            <a:off x="3255963" y="2020888"/>
            <a:ext cx="30813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MS Sans Serif" charset="0"/>
              </a:rPr>
              <a:t>Monthly Average. 1985-2011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31" name="Rectangle 83"/>
          <p:cNvSpPr>
            <a:spLocks noChangeArrowheads="1"/>
          </p:cNvSpPr>
          <p:nvPr/>
        </p:nvSpPr>
        <p:spPr bwMode="auto">
          <a:xfrm>
            <a:off x="31750" y="1558925"/>
            <a:ext cx="9069388" cy="5253038"/>
          </a:xfrm>
          <a:prstGeom prst="rect">
            <a:avLst/>
          </a:prstGeom>
          <a:noFill/>
          <a:ln w="2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8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r>
              <a:rPr lang="en-US" dirty="0" smtClean="0"/>
              <a:t>3. Logistics</a:t>
            </a:r>
            <a:endParaRPr lang="en-US" dirty="0"/>
          </a:p>
        </p:txBody>
      </p:sp>
      <p:pic>
        <p:nvPicPr>
          <p:cNvPr id="3" name="Picture 4" descr="berth overview rea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90600"/>
            <a:ext cx="91440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22" descr="C:\DATA\A_Photo &amp; PDF files\PICTURES\Equipment\Trucks Port Night.jpg"/>
          <p:cNvPicPr>
            <a:picLocks noChangeAspect="1" noChangeArrowheads="1"/>
          </p:cNvPicPr>
          <p:nvPr/>
        </p:nvPicPr>
        <p:blipFill>
          <a:blip r:embed="rId4" cstate="print"/>
          <a:srcRect b="5556"/>
          <a:stretch>
            <a:fillRect/>
          </a:stretch>
        </p:blipFill>
        <p:spPr bwMode="auto">
          <a:xfrm>
            <a:off x="0" y="898525"/>
            <a:ext cx="9144000" cy="595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24" descr="C:\WINDOWS\Desktop\Distribution Center.bmp"/>
          <p:cNvPicPr>
            <a:picLocks noChangeAspect="1" noChangeArrowheads="1"/>
          </p:cNvPicPr>
          <p:nvPr/>
        </p:nvPicPr>
        <p:blipFill>
          <a:blip r:embed="rId5" cstate="print"/>
          <a:srcRect l="17281" t="24001" r="11520" b="8000"/>
          <a:stretch>
            <a:fillRect/>
          </a:stretch>
        </p:blipFill>
        <p:spPr bwMode="auto">
          <a:xfrm>
            <a:off x="0" y="838200"/>
            <a:ext cx="9144000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pPr eaLnBrk="1" hangingPunct="1"/>
            <a:r>
              <a:rPr lang="en-US" sz="3200" dirty="0" smtClean="0"/>
              <a:t>Port Import Volumes, up 17.4%</a:t>
            </a:r>
          </a:p>
        </p:txBody>
      </p:sp>
      <p:sp>
        <p:nvSpPr>
          <p:cNvPr id="1028" name="Rectangle 5"/>
          <p:cNvSpPr>
            <a:spLocks noChangeArrowheads="1"/>
          </p:cNvSpPr>
          <p:nvPr/>
        </p:nvSpPr>
        <p:spPr bwMode="auto">
          <a:xfrm>
            <a:off x="63500" y="1676400"/>
            <a:ext cx="9080500" cy="5753100"/>
          </a:xfrm>
          <a:prstGeom prst="rect">
            <a:avLst/>
          </a:prstGeom>
          <a:solidFill>
            <a:srgbClr val="FFFFFF"/>
          </a:solidFill>
          <a:ln w="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9" name="Rectangle 6"/>
          <p:cNvSpPr>
            <a:spLocks noChangeArrowheads="1"/>
          </p:cNvSpPr>
          <p:nvPr/>
        </p:nvSpPr>
        <p:spPr bwMode="auto">
          <a:xfrm>
            <a:off x="330200" y="2005013"/>
            <a:ext cx="8562975" cy="3554412"/>
          </a:xfrm>
          <a:prstGeom prst="rect">
            <a:avLst/>
          </a:prstGeom>
          <a:solidFill>
            <a:srgbClr val="FFFFFF"/>
          </a:solidFill>
          <a:ln w="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30" name="Line 7"/>
          <p:cNvSpPr>
            <a:spLocks noChangeShapeType="1"/>
          </p:cNvSpPr>
          <p:nvPr/>
        </p:nvSpPr>
        <p:spPr bwMode="auto">
          <a:xfrm>
            <a:off x="330200" y="3603625"/>
            <a:ext cx="8547100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31" name="Rectangle 8"/>
          <p:cNvSpPr>
            <a:spLocks noChangeArrowheads="1"/>
          </p:cNvSpPr>
          <p:nvPr/>
        </p:nvSpPr>
        <p:spPr bwMode="auto">
          <a:xfrm>
            <a:off x="330200" y="2005013"/>
            <a:ext cx="8562975" cy="3536950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32" name="Rectangle 9"/>
          <p:cNvSpPr>
            <a:spLocks noChangeArrowheads="1"/>
          </p:cNvSpPr>
          <p:nvPr/>
        </p:nvSpPr>
        <p:spPr bwMode="auto">
          <a:xfrm>
            <a:off x="455613" y="2982913"/>
            <a:ext cx="423862" cy="639762"/>
          </a:xfrm>
          <a:prstGeom prst="rect">
            <a:avLst/>
          </a:prstGeom>
          <a:solidFill>
            <a:srgbClr val="FF000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33" name="Rectangle 10"/>
          <p:cNvSpPr>
            <a:spLocks noChangeArrowheads="1"/>
          </p:cNvSpPr>
          <p:nvPr/>
        </p:nvSpPr>
        <p:spPr bwMode="auto">
          <a:xfrm>
            <a:off x="1100138" y="3095625"/>
            <a:ext cx="423862" cy="527050"/>
          </a:xfrm>
          <a:prstGeom prst="rect">
            <a:avLst/>
          </a:prstGeom>
          <a:solidFill>
            <a:srgbClr val="FF000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34" name="Rectangle 11"/>
          <p:cNvSpPr>
            <a:spLocks noChangeArrowheads="1"/>
          </p:cNvSpPr>
          <p:nvPr/>
        </p:nvSpPr>
        <p:spPr bwMode="auto">
          <a:xfrm>
            <a:off x="1758950" y="2870200"/>
            <a:ext cx="425450" cy="752475"/>
          </a:xfrm>
          <a:prstGeom prst="rect">
            <a:avLst/>
          </a:prstGeom>
          <a:solidFill>
            <a:srgbClr val="FF000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35" name="Rectangle 12"/>
          <p:cNvSpPr>
            <a:spLocks noChangeArrowheads="1"/>
          </p:cNvSpPr>
          <p:nvPr/>
        </p:nvSpPr>
        <p:spPr bwMode="auto">
          <a:xfrm>
            <a:off x="2419350" y="3414713"/>
            <a:ext cx="423863" cy="207962"/>
          </a:xfrm>
          <a:prstGeom prst="rect">
            <a:avLst/>
          </a:prstGeom>
          <a:solidFill>
            <a:srgbClr val="FF000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36" name="Rectangle 13"/>
          <p:cNvSpPr>
            <a:spLocks noChangeArrowheads="1"/>
          </p:cNvSpPr>
          <p:nvPr/>
        </p:nvSpPr>
        <p:spPr bwMode="auto">
          <a:xfrm>
            <a:off x="3079750" y="2851150"/>
            <a:ext cx="423863" cy="771525"/>
          </a:xfrm>
          <a:prstGeom prst="rect">
            <a:avLst/>
          </a:prstGeom>
          <a:solidFill>
            <a:srgbClr val="FF000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37" name="Rectangle 14"/>
          <p:cNvSpPr>
            <a:spLocks noChangeArrowheads="1"/>
          </p:cNvSpPr>
          <p:nvPr/>
        </p:nvSpPr>
        <p:spPr bwMode="auto">
          <a:xfrm>
            <a:off x="3738563" y="3208338"/>
            <a:ext cx="425450" cy="414337"/>
          </a:xfrm>
          <a:prstGeom prst="rect">
            <a:avLst/>
          </a:prstGeom>
          <a:solidFill>
            <a:srgbClr val="FF000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38" name="Rectangle 15"/>
          <p:cNvSpPr>
            <a:spLocks noChangeArrowheads="1"/>
          </p:cNvSpPr>
          <p:nvPr/>
        </p:nvSpPr>
        <p:spPr bwMode="auto">
          <a:xfrm>
            <a:off x="4398963" y="2700338"/>
            <a:ext cx="423862" cy="922337"/>
          </a:xfrm>
          <a:prstGeom prst="rect">
            <a:avLst/>
          </a:prstGeom>
          <a:solidFill>
            <a:srgbClr val="FF000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39" name="Rectangle 16"/>
          <p:cNvSpPr>
            <a:spLocks noChangeArrowheads="1"/>
          </p:cNvSpPr>
          <p:nvPr/>
        </p:nvSpPr>
        <p:spPr bwMode="auto">
          <a:xfrm>
            <a:off x="5059363" y="3095625"/>
            <a:ext cx="423862" cy="527050"/>
          </a:xfrm>
          <a:prstGeom prst="rect">
            <a:avLst/>
          </a:prstGeom>
          <a:solidFill>
            <a:srgbClr val="FF000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40" name="Rectangle 17"/>
          <p:cNvSpPr>
            <a:spLocks noChangeArrowheads="1"/>
          </p:cNvSpPr>
          <p:nvPr/>
        </p:nvSpPr>
        <p:spPr bwMode="auto">
          <a:xfrm>
            <a:off x="5718175" y="2549525"/>
            <a:ext cx="425450" cy="1073150"/>
          </a:xfrm>
          <a:prstGeom prst="rect">
            <a:avLst/>
          </a:prstGeom>
          <a:solidFill>
            <a:srgbClr val="FF000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41" name="Rectangle 22"/>
          <p:cNvSpPr>
            <a:spLocks noChangeArrowheads="1"/>
          </p:cNvSpPr>
          <p:nvPr/>
        </p:nvSpPr>
        <p:spPr bwMode="auto">
          <a:xfrm>
            <a:off x="533400" y="2738438"/>
            <a:ext cx="361950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500">
                <a:solidFill>
                  <a:srgbClr val="000000"/>
                </a:solidFill>
              </a:rPr>
              <a:t>551</a:t>
            </a:r>
            <a:endParaRPr lang="en-US"/>
          </a:p>
        </p:txBody>
      </p:sp>
      <p:sp>
        <p:nvSpPr>
          <p:cNvPr id="1042" name="Rectangle 23"/>
          <p:cNvSpPr>
            <a:spLocks noChangeArrowheads="1"/>
          </p:cNvSpPr>
          <p:nvPr/>
        </p:nvSpPr>
        <p:spPr bwMode="auto">
          <a:xfrm>
            <a:off x="1177925" y="2851150"/>
            <a:ext cx="361950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500">
                <a:solidFill>
                  <a:srgbClr val="000000"/>
                </a:solidFill>
              </a:rPr>
              <a:t>454</a:t>
            </a:r>
            <a:endParaRPr lang="en-US"/>
          </a:p>
        </p:txBody>
      </p:sp>
      <p:sp>
        <p:nvSpPr>
          <p:cNvPr id="1043" name="Rectangle 24"/>
          <p:cNvSpPr>
            <a:spLocks noChangeArrowheads="1"/>
          </p:cNvSpPr>
          <p:nvPr/>
        </p:nvSpPr>
        <p:spPr bwMode="auto">
          <a:xfrm>
            <a:off x="1838325" y="2625725"/>
            <a:ext cx="361950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500">
                <a:solidFill>
                  <a:srgbClr val="000000"/>
                </a:solidFill>
              </a:rPr>
              <a:t>654</a:t>
            </a:r>
            <a:endParaRPr lang="en-US"/>
          </a:p>
        </p:txBody>
      </p:sp>
      <p:sp>
        <p:nvSpPr>
          <p:cNvPr id="1044" name="Rectangle 25"/>
          <p:cNvSpPr>
            <a:spLocks noChangeArrowheads="1"/>
          </p:cNvSpPr>
          <p:nvPr/>
        </p:nvSpPr>
        <p:spPr bwMode="auto">
          <a:xfrm>
            <a:off x="2498725" y="3170238"/>
            <a:ext cx="361950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500">
                <a:solidFill>
                  <a:srgbClr val="000000"/>
                </a:solidFill>
              </a:rPr>
              <a:t>160</a:t>
            </a:r>
            <a:endParaRPr lang="en-US"/>
          </a:p>
        </p:txBody>
      </p:sp>
      <p:sp>
        <p:nvSpPr>
          <p:cNvPr id="1045" name="Rectangle 26"/>
          <p:cNvSpPr>
            <a:spLocks noChangeArrowheads="1"/>
          </p:cNvSpPr>
          <p:nvPr/>
        </p:nvSpPr>
        <p:spPr bwMode="auto">
          <a:xfrm>
            <a:off x="3157538" y="2606675"/>
            <a:ext cx="361950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500">
                <a:solidFill>
                  <a:srgbClr val="000000"/>
                </a:solidFill>
              </a:rPr>
              <a:t>670</a:t>
            </a:r>
            <a:endParaRPr lang="en-US"/>
          </a:p>
        </p:txBody>
      </p:sp>
      <p:sp>
        <p:nvSpPr>
          <p:cNvPr id="1046" name="Rectangle 27"/>
          <p:cNvSpPr>
            <a:spLocks noChangeArrowheads="1"/>
          </p:cNvSpPr>
          <p:nvPr/>
        </p:nvSpPr>
        <p:spPr bwMode="auto">
          <a:xfrm>
            <a:off x="3817938" y="2963863"/>
            <a:ext cx="361950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500">
                <a:solidFill>
                  <a:srgbClr val="000000"/>
                </a:solidFill>
              </a:rPr>
              <a:t>349</a:t>
            </a:r>
            <a:endParaRPr lang="en-US"/>
          </a:p>
        </p:txBody>
      </p:sp>
      <p:sp>
        <p:nvSpPr>
          <p:cNvPr id="1047" name="Rectangle 28"/>
          <p:cNvSpPr>
            <a:spLocks noChangeArrowheads="1"/>
          </p:cNvSpPr>
          <p:nvPr/>
        </p:nvSpPr>
        <p:spPr bwMode="auto">
          <a:xfrm>
            <a:off x="4478338" y="2455863"/>
            <a:ext cx="361950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500">
                <a:solidFill>
                  <a:srgbClr val="000000"/>
                </a:solidFill>
              </a:rPr>
              <a:t>788</a:t>
            </a:r>
            <a:endParaRPr lang="en-US"/>
          </a:p>
        </p:txBody>
      </p:sp>
      <p:sp>
        <p:nvSpPr>
          <p:cNvPr id="1048" name="Rectangle 29"/>
          <p:cNvSpPr>
            <a:spLocks noChangeArrowheads="1"/>
          </p:cNvSpPr>
          <p:nvPr/>
        </p:nvSpPr>
        <p:spPr bwMode="auto">
          <a:xfrm>
            <a:off x="5137150" y="2851150"/>
            <a:ext cx="361950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500">
                <a:solidFill>
                  <a:srgbClr val="000000"/>
                </a:solidFill>
              </a:rPr>
              <a:t>443</a:t>
            </a:r>
            <a:endParaRPr lang="en-US"/>
          </a:p>
        </p:txBody>
      </p:sp>
      <p:sp>
        <p:nvSpPr>
          <p:cNvPr id="1049" name="Rectangle 30"/>
          <p:cNvSpPr>
            <a:spLocks noChangeArrowheads="1"/>
          </p:cNvSpPr>
          <p:nvPr/>
        </p:nvSpPr>
        <p:spPr bwMode="auto">
          <a:xfrm>
            <a:off x="5797550" y="2305050"/>
            <a:ext cx="361950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500">
                <a:solidFill>
                  <a:srgbClr val="000000"/>
                </a:solidFill>
              </a:rPr>
              <a:t>934</a:t>
            </a:r>
            <a:endParaRPr lang="en-US"/>
          </a:p>
        </p:txBody>
      </p:sp>
      <p:grpSp>
        <p:nvGrpSpPr>
          <p:cNvPr id="2" name="Group 56"/>
          <p:cNvGrpSpPr>
            <a:grpSpLocks/>
          </p:cNvGrpSpPr>
          <p:nvPr/>
        </p:nvGrpSpPr>
        <p:grpSpPr bwMode="auto">
          <a:xfrm>
            <a:off x="6378575" y="3603625"/>
            <a:ext cx="1870075" cy="1485900"/>
            <a:chOff x="4018" y="2270"/>
            <a:chExt cx="1178" cy="936"/>
          </a:xfrm>
        </p:grpSpPr>
        <p:sp>
          <p:nvSpPr>
            <p:cNvPr id="1081" name="Rectangle 18"/>
            <p:cNvSpPr>
              <a:spLocks noChangeArrowheads="1"/>
            </p:cNvSpPr>
            <p:nvPr/>
          </p:nvSpPr>
          <p:spPr bwMode="auto">
            <a:xfrm>
              <a:off x="4018" y="2270"/>
              <a:ext cx="267" cy="130"/>
            </a:xfrm>
            <a:prstGeom prst="rect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82" name="Rectangle 19"/>
            <p:cNvSpPr>
              <a:spLocks noChangeArrowheads="1"/>
            </p:cNvSpPr>
            <p:nvPr/>
          </p:nvSpPr>
          <p:spPr bwMode="auto">
            <a:xfrm>
              <a:off x="4434" y="2270"/>
              <a:ext cx="267" cy="640"/>
            </a:xfrm>
            <a:prstGeom prst="rect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83" name="Rectangle 20"/>
            <p:cNvSpPr>
              <a:spLocks noChangeArrowheads="1"/>
            </p:cNvSpPr>
            <p:nvPr/>
          </p:nvSpPr>
          <p:spPr bwMode="auto">
            <a:xfrm>
              <a:off x="4849" y="2270"/>
              <a:ext cx="268" cy="770"/>
            </a:xfrm>
            <a:prstGeom prst="rect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84" name="Rectangle 31"/>
            <p:cNvSpPr>
              <a:spLocks noChangeArrowheads="1"/>
            </p:cNvSpPr>
            <p:nvPr/>
          </p:nvSpPr>
          <p:spPr bwMode="auto">
            <a:xfrm>
              <a:off x="4028" y="2400"/>
              <a:ext cx="287" cy="1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>
                  <a:solidFill>
                    <a:srgbClr val="000000"/>
                  </a:solidFill>
                </a:rPr>
                <a:t>(164)</a:t>
              </a:r>
              <a:endParaRPr lang="en-US"/>
            </a:p>
          </p:txBody>
        </p:sp>
        <p:sp>
          <p:nvSpPr>
            <p:cNvPr id="1085" name="Rectangle 32"/>
            <p:cNvSpPr>
              <a:spLocks noChangeArrowheads="1"/>
            </p:cNvSpPr>
            <p:nvPr/>
          </p:nvSpPr>
          <p:spPr bwMode="auto">
            <a:xfrm>
              <a:off x="4444" y="2910"/>
              <a:ext cx="287" cy="1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>
                  <a:solidFill>
                    <a:srgbClr val="000000"/>
                  </a:solidFill>
                </a:rPr>
                <a:t>(882)</a:t>
              </a:r>
              <a:endParaRPr lang="en-US"/>
            </a:p>
          </p:txBody>
        </p:sp>
        <p:sp>
          <p:nvSpPr>
            <p:cNvPr id="1086" name="Rectangle 33"/>
            <p:cNvSpPr>
              <a:spLocks noChangeArrowheads="1"/>
            </p:cNvSpPr>
            <p:nvPr/>
          </p:nvSpPr>
          <p:spPr bwMode="auto">
            <a:xfrm>
              <a:off x="4820" y="3040"/>
              <a:ext cx="376" cy="1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>
                  <a:solidFill>
                    <a:srgbClr val="000000"/>
                  </a:solidFill>
                </a:rPr>
                <a:t>(1,068)</a:t>
              </a:r>
              <a:endParaRPr lang="en-US"/>
            </a:p>
          </p:txBody>
        </p:sp>
      </p:grpSp>
      <p:grpSp>
        <p:nvGrpSpPr>
          <p:cNvPr id="3" name="Group 58"/>
          <p:cNvGrpSpPr>
            <a:grpSpLocks/>
          </p:cNvGrpSpPr>
          <p:nvPr/>
        </p:nvGrpSpPr>
        <p:grpSpPr bwMode="auto">
          <a:xfrm>
            <a:off x="8305800" y="1987358"/>
            <a:ext cx="493713" cy="1600390"/>
            <a:chOff x="5265" y="1384"/>
            <a:chExt cx="311" cy="855"/>
          </a:xfrm>
        </p:grpSpPr>
        <p:sp>
          <p:nvSpPr>
            <p:cNvPr id="1079" name="Rectangle 21"/>
            <p:cNvSpPr>
              <a:spLocks noChangeArrowheads="1"/>
            </p:cNvSpPr>
            <p:nvPr/>
          </p:nvSpPr>
          <p:spPr bwMode="auto">
            <a:xfrm>
              <a:off x="5265" y="1528"/>
              <a:ext cx="267" cy="711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80" name="Rectangle 34"/>
            <p:cNvSpPr>
              <a:spLocks noChangeArrowheads="1"/>
            </p:cNvSpPr>
            <p:nvPr/>
          </p:nvSpPr>
          <p:spPr bwMode="auto">
            <a:xfrm>
              <a:off x="5272" y="1384"/>
              <a:ext cx="304" cy="1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 dirty="0" smtClean="0">
                  <a:solidFill>
                    <a:srgbClr val="000000"/>
                  </a:solidFill>
                </a:rPr>
                <a:t>1,053</a:t>
              </a:r>
              <a:endParaRPr lang="en-US" dirty="0"/>
            </a:p>
          </p:txBody>
        </p:sp>
      </p:grpSp>
      <p:sp>
        <p:nvSpPr>
          <p:cNvPr id="1052" name="Rectangle 35"/>
          <p:cNvSpPr>
            <a:spLocks noChangeArrowheads="1"/>
          </p:cNvSpPr>
          <p:nvPr/>
        </p:nvSpPr>
        <p:spPr bwMode="auto">
          <a:xfrm>
            <a:off x="533400" y="5691188"/>
            <a:ext cx="377825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500" b="0">
                <a:solidFill>
                  <a:srgbClr val="000000"/>
                </a:solidFill>
                <a:latin typeface="Times New Roman" pitchFamily="18" charset="0"/>
              </a:rPr>
              <a:t>1998</a:t>
            </a:r>
            <a:endParaRPr lang="en-US"/>
          </a:p>
        </p:txBody>
      </p:sp>
      <p:sp>
        <p:nvSpPr>
          <p:cNvPr id="1053" name="Rectangle 36"/>
          <p:cNvSpPr>
            <a:spLocks noChangeArrowheads="1"/>
          </p:cNvSpPr>
          <p:nvPr/>
        </p:nvSpPr>
        <p:spPr bwMode="auto">
          <a:xfrm>
            <a:off x="1193800" y="5691188"/>
            <a:ext cx="377825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500" b="0">
                <a:solidFill>
                  <a:srgbClr val="000000"/>
                </a:solidFill>
                <a:latin typeface="Times New Roman" pitchFamily="18" charset="0"/>
              </a:rPr>
              <a:t>1999</a:t>
            </a:r>
            <a:endParaRPr lang="en-US"/>
          </a:p>
        </p:txBody>
      </p:sp>
      <p:sp>
        <p:nvSpPr>
          <p:cNvPr id="1054" name="Rectangle 37"/>
          <p:cNvSpPr>
            <a:spLocks noChangeArrowheads="1"/>
          </p:cNvSpPr>
          <p:nvPr/>
        </p:nvSpPr>
        <p:spPr bwMode="auto">
          <a:xfrm>
            <a:off x="1854200" y="5691188"/>
            <a:ext cx="377825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500" b="0">
                <a:solidFill>
                  <a:srgbClr val="000000"/>
                </a:solidFill>
                <a:latin typeface="Times New Roman" pitchFamily="18" charset="0"/>
              </a:rPr>
              <a:t>2000</a:t>
            </a:r>
            <a:endParaRPr lang="en-US"/>
          </a:p>
        </p:txBody>
      </p:sp>
      <p:sp>
        <p:nvSpPr>
          <p:cNvPr id="1055" name="Rectangle 38"/>
          <p:cNvSpPr>
            <a:spLocks noChangeArrowheads="1"/>
          </p:cNvSpPr>
          <p:nvPr/>
        </p:nvSpPr>
        <p:spPr bwMode="auto">
          <a:xfrm>
            <a:off x="2514600" y="5691188"/>
            <a:ext cx="377825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500" b="0">
                <a:solidFill>
                  <a:srgbClr val="000000"/>
                </a:solidFill>
                <a:latin typeface="Times New Roman" pitchFamily="18" charset="0"/>
              </a:rPr>
              <a:t>2001</a:t>
            </a:r>
            <a:endParaRPr lang="en-US"/>
          </a:p>
        </p:txBody>
      </p:sp>
      <p:sp>
        <p:nvSpPr>
          <p:cNvPr id="1056" name="Rectangle 39"/>
          <p:cNvSpPr>
            <a:spLocks noChangeArrowheads="1"/>
          </p:cNvSpPr>
          <p:nvPr/>
        </p:nvSpPr>
        <p:spPr bwMode="auto">
          <a:xfrm>
            <a:off x="3173413" y="5691188"/>
            <a:ext cx="377825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500" b="0">
                <a:solidFill>
                  <a:srgbClr val="000000"/>
                </a:solidFill>
                <a:latin typeface="Times New Roman" pitchFamily="18" charset="0"/>
              </a:rPr>
              <a:t>2002</a:t>
            </a:r>
            <a:endParaRPr lang="en-US"/>
          </a:p>
        </p:txBody>
      </p:sp>
      <p:sp>
        <p:nvSpPr>
          <p:cNvPr id="1057" name="Rectangle 40"/>
          <p:cNvSpPr>
            <a:spLocks noChangeArrowheads="1"/>
          </p:cNvSpPr>
          <p:nvPr/>
        </p:nvSpPr>
        <p:spPr bwMode="auto">
          <a:xfrm>
            <a:off x="3833813" y="5691188"/>
            <a:ext cx="377825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500" b="0">
                <a:solidFill>
                  <a:srgbClr val="000000"/>
                </a:solidFill>
                <a:latin typeface="Times New Roman" pitchFamily="18" charset="0"/>
              </a:rPr>
              <a:t>2003</a:t>
            </a:r>
            <a:endParaRPr lang="en-US"/>
          </a:p>
        </p:txBody>
      </p:sp>
      <p:sp>
        <p:nvSpPr>
          <p:cNvPr id="1058" name="Rectangle 41"/>
          <p:cNvSpPr>
            <a:spLocks noChangeArrowheads="1"/>
          </p:cNvSpPr>
          <p:nvPr/>
        </p:nvSpPr>
        <p:spPr bwMode="auto">
          <a:xfrm>
            <a:off x="4478338" y="5691188"/>
            <a:ext cx="377825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500" b="0">
                <a:solidFill>
                  <a:srgbClr val="000000"/>
                </a:solidFill>
                <a:latin typeface="Times New Roman" pitchFamily="18" charset="0"/>
              </a:rPr>
              <a:t>2004</a:t>
            </a:r>
            <a:endParaRPr lang="en-US"/>
          </a:p>
        </p:txBody>
      </p:sp>
      <p:sp>
        <p:nvSpPr>
          <p:cNvPr id="1059" name="Rectangle 42"/>
          <p:cNvSpPr>
            <a:spLocks noChangeArrowheads="1"/>
          </p:cNvSpPr>
          <p:nvPr/>
        </p:nvSpPr>
        <p:spPr bwMode="auto">
          <a:xfrm>
            <a:off x="5137150" y="5691188"/>
            <a:ext cx="377825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500" b="0">
                <a:solidFill>
                  <a:srgbClr val="000000"/>
                </a:solidFill>
                <a:latin typeface="Times New Roman" pitchFamily="18" charset="0"/>
              </a:rPr>
              <a:t>2005</a:t>
            </a:r>
            <a:endParaRPr lang="en-US"/>
          </a:p>
        </p:txBody>
      </p:sp>
      <p:sp>
        <p:nvSpPr>
          <p:cNvPr id="1060" name="Rectangle 43"/>
          <p:cNvSpPr>
            <a:spLocks noChangeArrowheads="1"/>
          </p:cNvSpPr>
          <p:nvPr/>
        </p:nvSpPr>
        <p:spPr bwMode="auto">
          <a:xfrm>
            <a:off x="5797550" y="5691188"/>
            <a:ext cx="377825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500" b="0">
                <a:solidFill>
                  <a:srgbClr val="000000"/>
                </a:solidFill>
                <a:latin typeface="Times New Roman" pitchFamily="18" charset="0"/>
              </a:rPr>
              <a:t>2006</a:t>
            </a:r>
            <a:endParaRPr lang="en-US"/>
          </a:p>
        </p:txBody>
      </p:sp>
      <p:sp>
        <p:nvSpPr>
          <p:cNvPr id="1061" name="Rectangle 44"/>
          <p:cNvSpPr>
            <a:spLocks noChangeArrowheads="1"/>
          </p:cNvSpPr>
          <p:nvPr/>
        </p:nvSpPr>
        <p:spPr bwMode="auto">
          <a:xfrm>
            <a:off x="6457950" y="5691188"/>
            <a:ext cx="377825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500" b="0">
                <a:solidFill>
                  <a:srgbClr val="000000"/>
                </a:solidFill>
                <a:latin typeface="Times New Roman" pitchFamily="18" charset="0"/>
              </a:rPr>
              <a:t>2007</a:t>
            </a:r>
            <a:endParaRPr lang="en-US"/>
          </a:p>
        </p:txBody>
      </p:sp>
      <p:sp>
        <p:nvSpPr>
          <p:cNvPr id="1062" name="Rectangle 45"/>
          <p:cNvSpPr>
            <a:spLocks noChangeArrowheads="1"/>
          </p:cNvSpPr>
          <p:nvPr/>
        </p:nvSpPr>
        <p:spPr bwMode="auto">
          <a:xfrm>
            <a:off x="7116763" y="5691188"/>
            <a:ext cx="377825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500" b="0">
                <a:solidFill>
                  <a:srgbClr val="000000"/>
                </a:solidFill>
                <a:latin typeface="Times New Roman" pitchFamily="18" charset="0"/>
              </a:rPr>
              <a:t>2008</a:t>
            </a:r>
            <a:endParaRPr lang="en-US"/>
          </a:p>
        </p:txBody>
      </p:sp>
      <p:sp>
        <p:nvSpPr>
          <p:cNvPr id="1063" name="Rectangle 46"/>
          <p:cNvSpPr>
            <a:spLocks noChangeArrowheads="1"/>
          </p:cNvSpPr>
          <p:nvPr/>
        </p:nvSpPr>
        <p:spPr bwMode="auto">
          <a:xfrm>
            <a:off x="7777163" y="5691188"/>
            <a:ext cx="377825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500" b="0">
                <a:solidFill>
                  <a:srgbClr val="000000"/>
                </a:solidFill>
                <a:latin typeface="Times New Roman" pitchFamily="18" charset="0"/>
              </a:rPr>
              <a:t>2009</a:t>
            </a:r>
            <a:endParaRPr lang="en-US"/>
          </a:p>
        </p:txBody>
      </p:sp>
      <p:sp>
        <p:nvSpPr>
          <p:cNvPr id="1064" name="Rectangle 47"/>
          <p:cNvSpPr>
            <a:spLocks noChangeArrowheads="1"/>
          </p:cNvSpPr>
          <p:nvPr/>
        </p:nvSpPr>
        <p:spPr bwMode="auto">
          <a:xfrm>
            <a:off x="8405813" y="5691188"/>
            <a:ext cx="439737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500" b="0">
                <a:solidFill>
                  <a:srgbClr val="000000"/>
                </a:solidFill>
                <a:latin typeface="Times New Roman" pitchFamily="18" charset="0"/>
              </a:rPr>
              <a:t>2010e</a:t>
            </a:r>
            <a:endParaRPr lang="en-US"/>
          </a:p>
        </p:txBody>
      </p:sp>
      <p:sp>
        <p:nvSpPr>
          <p:cNvPr id="1065" name="Line 48"/>
          <p:cNvSpPr>
            <a:spLocks noChangeShapeType="1"/>
          </p:cNvSpPr>
          <p:nvPr/>
        </p:nvSpPr>
        <p:spPr bwMode="auto">
          <a:xfrm flipV="1">
            <a:off x="330200" y="2005013"/>
            <a:ext cx="1588" cy="351790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66" name="Rectangle 49"/>
          <p:cNvSpPr>
            <a:spLocks noChangeArrowheads="1"/>
          </p:cNvSpPr>
          <p:nvPr/>
        </p:nvSpPr>
        <p:spPr bwMode="auto">
          <a:xfrm>
            <a:off x="1052513" y="6143625"/>
            <a:ext cx="6788150" cy="6016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67" name="Rectangle 50"/>
          <p:cNvSpPr>
            <a:spLocks noChangeArrowheads="1"/>
          </p:cNvSpPr>
          <p:nvPr/>
        </p:nvSpPr>
        <p:spPr bwMode="auto">
          <a:xfrm>
            <a:off x="1414463" y="6218238"/>
            <a:ext cx="6143625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500" b="0">
                <a:solidFill>
                  <a:srgbClr val="000000"/>
                </a:solidFill>
                <a:latin typeface="Times New Roman" pitchFamily="18" charset="0"/>
              </a:rPr>
              <a:t>Source:  Port Import Export Reporting Service (PIERS), collected from Vessel, LA-LB for 2009</a:t>
            </a:r>
            <a:endParaRPr lang="en-US"/>
          </a:p>
        </p:txBody>
      </p:sp>
      <p:sp>
        <p:nvSpPr>
          <p:cNvPr id="1068" name="Rectangle 51"/>
          <p:cNvSpPr>
            <a:spLocks noChangeArrowheads="1"/>
          </p:cNvSpPr>
          <p:nvPr/>
        </p:nvSpPr>
        <p:spPr bwMode="auto">
          <a:xfrm>
            <a:off x="2640013" y="6443663"/>
            <a:ext cx="3176126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500" b="0" dirty="0">
                <a:solidFill>
                  <a:srgbClr val="000000"/>
                </a:solidFill>
                <a:latin typeface="Times New Roman" pitchFamily="18" charset="0"/>
              </a:rPr>
              <a:t>2010 based on Hackett Associates </a:t>
            </a:r>
            <a:r>
              <a:rPr lang="en-US" sz="1500" b="0" dirty="0" smtClean="0">
                <a:solidFill>
                  <a:srgbClr val="000000"/>
                </a:solidFill>
                <a:latin typeface="Times New Roman" pitchFamily="18" charset="0"/>
              </a:rPr>
              <a:t>(18.%.</a:t>
            </a:r>
            <a:endParaRPr lang="en-US" dirty="0"/>
          </a:p>
        </p:txBody>
      </p:sp>
      <p:sp>
        <p:nvSpPr>
          <p:cNvPr id="1069" name="Rectangle 52"/>
          <p:cNvSpPr>
            <a:spLocks noChangeArrowheads="1"/>
          </p:cNvSpPr>
          <p:nvPr/>
        </p:nvSpPr>
        <p:spPr bwMode="auto">
          <a:xfrm>
            <a:off x="1241425" y="1082675"/>
            <a:ext cx="6988175" cy="752475"/>
          </a:xfrm>
          <a:prstGeom prst="rect">
            <a:avLst/>
          </a:prstGeom>
          <a:solidFill>
            <a:srgbClr val="00000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70" name="Rectangle 53"/>
          <p:cNvSpPr>
            <a:spLocks noChangeArrowheads="1"/>
          </p:cNvSpPr>
          <p:nvPr/>
        </p:nvSpPr>
        <p:spPr bwMode="auto">
          <a:xfrm>
            <a:off x="2874963" y="1157288"/>
            <a:ext cx="3455987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900">
                <a:solidFill>
                  <a:srgbClr val="FFFFFF"/>
                </a:solidFill>
                <a:latin typeface="MS Sans Serif"/>
              </a:rPr>
              <a:t>Change In Imported Containers</a:t>
            </a:r>
            <a:endParaRPr lang="en-US"/>
          </a:p>
        </p:txBody>
      </p:sp>
      <p:sp>
        <p:nvSpPr>
          <p:cNvPr id="1071" name="Rectangle 54"/>
          <p:cNvSpPr>
            <a:spLocks noChangeArrowheads="1"/>
          </p:cNvSpPr>
          <p:nvPr/>
        </p:nvSpPr>
        <p:spPr bwMode="auto">
          <a:xfrm>
            <a:off x="1366838" y="1458913"/>
            <a:ext cx="6473825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900">
                <a:solidFill>
                  <a:srgbClr val="FFFFFF"/>
                </a:solidFill>
                <a:latin typeface="MS Sans Serif"/>
              </a:rPr>
              <a:t>Ports of Los Angeles-Long Beach, 1998-2010e (000 of teus)</a:t>
            </a:r>
            <a:endParaRPr lang="en-US"/>
          </a:p>
        </p:txBody>
      </p:sp>
      <p:sp>
        <p:nvSpPr>
          <p:cNvPr id="1072" name="Rectangle 55"/>
          <p:cNvSpPr>
            <a:spLocks noChangeArrowheads="1"/>
          </p:cNvSpPr>
          <p:nvPr/>
        </p:nvSpPr>
        <p:spPr bwMode="auto">
          <a:xfrm>
            <a:off x="31750" y="1066800"/>
            <a:ext cx="9080500" cy="5753100"/>
          </a:xfrm>
          <a:prstGeom prst="rect">
            <a:avLst/>
          </a:prstGeom>
          <a:noFill/>
          <a:ln w="317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3177" name="Text Box 57"/>
          <p:cNvSpPr txBox="1">
            <a:spLocks noChangeArrowheads="1"/>
          </p:cNvSpPr>
          <p:nvPr/>
        </p:nvSpPr>
        <p:spPr bwMode="auto">
          <a:xfrm>
            <a:off x="6934200" y="5257800"/>
            <a:ext cx="1447800" cy="3746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>
                <a:solidFill>
                  <a:schemeClr val="bg2"/>
                </a:solidFill>
              </a:rPr>
              <a:t>-25.4%</a:t>
            </a:r>
          </a:p>
        </p:txBody>
      </p:sp>
      <p:sp>
        <p:nvSpPr>
          <p:cNvPr id="133239" name="Line 119"/>
          <p:cNvSpPr>
            <a:spLocks noChangeShapeType="1"/>
          </p:cNvSpPr>
          <p:nvPr/>
        </p:nvSpPr>
        <p:spPr bwMode="auto">
          <a:xfrm flipH="1">
            <a:off x="228600" y="2272352"/>
            <a:ext cx="85344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en-US"/>
          </a:p>
        </p:txBody>
      </p:sp>
      <p:sp>
        <p:nvSpPr>
          <p:cNvPr id="1026" name="AutoShape 1"/>
          <p:cNvSpPr>
            <a:spLocks noChangeAspect="1" noChangeArrowheads="1"/>
          </p:cNvSpPr>
          <p:nvPr/>
        </p:nvSpPr>
        <p:spPr bwMode="auto">
          <a:xfrm>
            <a:off x="0" y="914400"/>
            <a:ext cx="9144000" cy="6096000"/>
          </a:xfrm>
          <a:prstGeom prst="rect">
            <a:avLst/>
          </a:prstGeom>
          <a:noFill/>
        </p:spPr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990600"/>
            <a:ext cx="9230279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6" name="Straight Connector 65"/>
          <p:cNvCxnSpPr/>
          <p:nvPr/>
        </p:nvCxnSpPr>
        <p:spPr bwMode="auto">
          <a:xfrm rot="10800000" flipV="1">
            <a:off x="0" y="2833048"/>
            <a:ext cx="8686800" cy="76200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3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3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33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7" grpId="0" animBg="1" autoUpdateAnimBg="0"/>
      <p:bldP spid="13323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85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551" y="1524001"/>
            <a:ext cx="9050052" cy="5334000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/>
            <a:tailEnd/>
          </a:ln>
        </p:spPr>
      </p:pic>
      <p:sp>
        <p:nvSpPr>
          <p:cNvPr id="134148" name="Oval 4"/>
          <p:cNvSpPr>
            <a:spLocks noChangeArrowheads="1"/>
          </p:cNvSpPr>
          <p:nvPr/>
        </p:nvSpPr>
        <p:spPr bwMode="auto">
          <a:xfrm>
            <a:off x="7924800" y="2209800"/>
            <a:ext cx="1219200" cy="18288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1741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4. U.S. Manufacturing Orders Soaring</a:t>
            </a:r>
          </a:p>
        </p:txBody>
      </p:sp>
      <p:sp>
        <p:nvSpPr>
          <p:cNvPr id="134150" name="Line 6"/>
          <p:cNvSpPr>
            <a:spLocks noChangeShapeType="1"/>
          </p:cNvSpPr>
          <p:nvPr/>
        </p:nvSpPr>
        <p:spPr bwMode="auto">
          <a:xfrm flipH="1">
            <a:off x="762000" y="2667000"/>
            <a:ext cx="8077200" cy="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 wrap="square" lIns="0" tIns="0" rIns="0" bIns="0"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4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4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34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48" grpId="0" animBg="1"/>
      <p:bldP spid="13415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108" y="1295400"/>
            <a:ext cx="9123892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3716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Foreclosures Issue</a:t>
            </a:r>
            <a:endParaRPr lang="en-US" sz="3200" u="sng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484" name="Rectangle 12"/>
          <p:cNvSpPr>
            <a:spLocks noChangeArrowheads="1"/>
          </p:cNvSpPr>
          <p:nvPr/>
        </p:nvSpPr>
        <p:spPr bwMode="auto">
          <a:xfrm>
            <a:off x="4479925" y="3108325"/>
            <a:ext cx="18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endParaRPr lang="en-US" sz="3600">
              <a:solidFill>
                <a:schemeClr val="tx2"/>
              </a:solidFill>
            </a:endParaRPr>
          </a:p>
        </p:txBody>
      </p:sp>
      <p:sp>
        <p:nvSpPr>
          <p:cNvPr id="11" name="Oval 10"/>
          <p:cNvSpPr/>
          <p:nvPr/>
        </p:nvSpPr>
        <p:spPr bwMode="auto">
          <a:xfrm>
            <a:off x="4114800" y="2819400"/>
            <a:ext cx="838200" cy="68580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5. Construction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187" y="1219201"/>
            <a:ext cx="6368089" cy="5627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71" name="Picture 3"/>
          <p:cNvPicPr>
            <a:picLocks noChangeAspect="1" noChangeArrowheads="1"/>
          </p:cNvPicPr>
          <p:nvPr/>
        </p:nvPicPr>
        <p:blipFill>
          <a:blip r:embed="rId3" cstate="print"/>
          <a:srcRect t="16666"/>
          <a:stretch>
            <a:fillRect/>
          </a:stretch>
        </p:blipFill>
        <p:spPr bwMode="auto">
          <a:xfrm>
            <a:off x="0" y="1333500"/>
            <a:ext cx="9372600" cy="552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dirty="0" smtClean="0"/>
              <a:t>Started With Empty Shelves!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95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95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Somebody Has To Take A Major Hit!</a:t>
            </a:r>
          </a:p>
        </p:txBody>
      </p:sp>
      <p:pic>
        <p:nvPicPr>
          <p:cNvPr id="123801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0" y="1025525"/>
            <a:ext cx="4876800" cy="576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0" y="1447800"/>
            <a:ext cx="5943600" cy="3200400"/>
          </a:xfrm>
          <a:prstGeom prst="rect">
            <a:avLst/>
          </a:prstGeom>
          <a:solidFill>
            <a:schemeClr val="accent2"/>
          </a:solidFill>
        </p:spPr>
        <p:txBody>
          <a:bodyPr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en-US" dirty="0">
                <a:latin typeface="+mn-lt"/>
              </a:rPr>
              <a:t>Homeowners Lose Their Homes</a:t>
            </a:r>
          </a:p>
          <a:p>
            <a:pPr>
              <a:lnSpc>
                <a:spcPct val="200000"/>
              </a:lnSpc>
              <a:spcAft>
                <a:spcPts val="1200"/>
              </a:spcAft>
              <a:defRPr/>
            </a:pPr>
            <a:r>
              <a:rPr lang="en-US" dirty="0">
                <a:latin typeface="+mn-lt"/>
              </a:rPr>
              <a:t>Lenders Lose Part of Their Investments</a:t>
            </a:r>
          </a:p>
          <a:p>
            <a:pPr>
              <a:defRPr/>
            </a:pPr>
            <a:r>
              <a:rPr lang="en-US" dirty="0">
                <a:latin typeface="+mn-lt"/>
              </a:rPr>
              <a:t>Mortgage Backed Security Owners Lose Part of Their Investments</a:t>
            </a:r>
          </a:p>
          <a:p>
            <a:pPr>
              <a:lnSpc>
                <a:spcPct val="200000"/>
              </a:lnSpc>
              <a:defRPr/>
            </a:pPr>
            <a:r>
              <a:rPr lang="en-US" dirty="0">
                <a:latin typeface="+mn-lt"/>
              </a:rPr>
              <a:t>Taxpayers Subsidize One of the Above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0" y="5486400"/>
            <a:ext cx="9144000" cy="523220"/>
          </a:xfrm>
          <a:prstGeom prst="rect">
            <a:avLst/>
          </a:prstGeom>
          <a:solidFill>
            <a:schemeClr val="tx2"/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sz="2800" dirty="0">
                <a:solidFill>
                  <a:schemeClr val="bg1"/>
                </a:solidFill>
                <a:latin typeface="+mn-lt"/>
              </a:rPr>
              <a:t>Until This </a:t>
            </a:r>
            <a:r>
              <a:rPr lang="en-US" sz="2800" dirty="0" smtClean="0">
                <a:solidFill>
                  <a:schemeClr val="bg1"/>
                </a:solidFill>
                <a:latin typeface="+mn-lt"/>
              </a:rPr>
              <a:t>Happens, We </a:t>
            </a:r>
            <a:r>
              <a:rPr lang="en-US" sz="2800" dirty="0">
                <a:solidFill>
                  <a:schemeClr val="bg1"/>
                </a:solidFill>
                <a:latin typeface="+mn-lt"/>
              </a:rPr>
              <a:t>Don’t Have A </a:t>
            </a:r>
            <a:r>
              <a:rPr lang="en-US" sz="2800" dirty="0" smtClean="0">
                <a:solidFill>
                  <a:schemeClr val="bg1"/>
                </a:solidFill>
                <a:latin typeface="+mn-lt"/>
              </a:rPr>
              <a:t>Total Recovery</a:t>
            </a:r>
            <a:endParaRPr lang="en-US" sz="2800" dirty="0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8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380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380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12380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12380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8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 autoUpdateAnimBg="0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Right Now . . .</a:t>
            </a:r>
            <a:br>
              <a:rPr lang="en-US" dirty="0" smtClean="0"/>
            </a:br>
            <a:r>
              <a:rPr lang="en-US" dirty="0" smtClean="0"/>
              <a:t>Housing:  Supply &amp; </a:t>
            </a:r>
            <a:r>
              <a:rPr lang="en-US" u="sng" dirty="0" smtClean="0"/>
              <a:t>Demand</a:t>
            </a:r>
          </a:p>
        </p:txBody>
      </p:sp>
      <p:sp>
        <p:nvSpPr>
          <p:cNvPr id="161795" name="Text Box 3"/>
          <p:cNvSpPr txBox="1">
            <a:spLocks noChangeArrowheads="1"/>
          </p:cNvSpPr>
          <p:nvPr/>
        </p:nvSpPr>
        <p:spPr bwMode="auto">
          <a:xfrm>
            <a:off x="5257800" y="2286000"/>
            <a:ext cx="3200400" cy="831850"/>
          </a:xfrm>
          <a:prstGeom prst="rect">
            <a:avLst/>
          </a:prstGeom>
          <a:solidFill>
            <a:srgbClr val="00FF00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>
                <a:solidFill>
                  <a:schemeClr val="bg2"/>
                </a:solidFill>
              </a:rPr>
              <a:t>Demand From Lower Prices</a:t>
            </a:r>
          </a:p>
        </p:txBody>
      </p:sp>
      <p:sp>
        <p:nvSpPr>
          <p:cNvPr id="161796" name="Text Box 4"/>
          <p:cNvSpPr txBox="1">
            <a:spLocks noChangeArrowheads="1"/>
          </p:cNvSpPr>
          <p:nvPr/>
        </p:nvSpPr>
        <p:spPr bwMode="auto">
          <a:xfrm>
            <a:off x="304800" y="2286000"/>
            <a:ext cx="3352800" cy="822325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>
                <a:solidFill>
                  <a:schemeClr val="tx2"/>
                </a:solidFill>
              </a:rPr>
              <a:t>Supply From Foreclosures</a:t>
            </a:r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3733800" y="2514600"/>
            <a:ext cx="1066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0">
                <a:solidFill>
                  <a:schemeClr val="tx2"/>
                </a:solidFill>
                <a:latin typeface="Times New Roman" pitchFamily="18" charset="0"/>
              </a:rPr>
              <a:t>vs.</a:t>
            </a:r>
          </a:p>
        </p:txBody>
      </p:sp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3886200" y="2286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161799" name="Picture 7"/>
          <p:cNvPicPr>
            <a:picLocks noChangeAspect="1" noChangeArrowheads="1"/>
          </p:cNvPicPr>
          <p:nvPr/>
        </p:nvPicPr>
        <p:blipFill>
          <a:blip r:embed="rId3" cstate="print"/>
          <a:srcRect l="52000"/>
          <a:stretch>
            <a:fillRect/>
          </a:stretch>
        </p:blipFill>
        <p:spPr bwMode="auto">
          <a:xfrm>
            <a:off x="6080125" y="3505200"/>
            <a:ext cx="1692275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1800" name="Picture 8"/>
          <p:cNvPicPr>
            <a:picLocks noChangeAspect="1" noChangeArrowheads="1"/>
          </p:cNvPicPr>
          <p:nvPr/>
        </p:nvPicPr>
        <p:blipFill>
          <a:blip r:embed="rId3" cstate="print"/>
          <a:srcRect r="51999"/>
          <a:stretch>
            <a:fillRect/>
          </a:stretch>
        </p:blipFill>
        <p:spPr bwMode="auto">
          <a:xfrm>
            <a:off x="838200" y="3352800"/>
            <a:ext cx="1782763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3657600" y="2000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3672840" y="3749040"/>
            <a:ext cx="13716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800" dirty="0" smtClean="0"/>
              <a:t>=</a:t>
            </a:r>
            <a:endParaRPr lang="en-US" sz="13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17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17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61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17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17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61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795" grpId="0" animBg="1" autoUpdateAnimBg="0"/>
      <p:bldP spid="161796" grpId="0" animBg="1" autoUpdateAnimBg="0"/>
      <p:bldP spid="1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47800"/>
            <a:ext cx="9144000" cy="5473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Home  Sales Volumes </a:t>
            </a:r>
            <a:br>
              <a:rPr lang="en-US" sz="3200" dirty="0" smtClean="0"/>
            </a:br>
            <a:r>
              <a:rPr lang="en-US" sz="3200" u="sng" dirty="0" smtClean="0"/>
              <a:t>Roughly </a:t>
            </a:r>
            <a:r>
              <a:rPr lang="en-US" sz="3200" dirty="0" smtClean="0"/>
              <a:t> Stabilized</a:t>
            </a:r>
          </a:p>
        </p:txBody>
      </p:sp>
      <p:sp>
        <p:nvSpPr>
          <p:cNvPr id="4" name="Oval 4"/>
          <p:cNvSpPr>
            <a:spLocks noChangeArrowheads="1"/>
          </p:cNvSpPr>
          <p:nvPr/>
        </p:nvSpPr>
        <p:spPr bwMode="auto">
          <a:xfrm>
            <a:off x="7010400" y="2743200"/>
            <a:ext cx="1932296" cy="3276600"/>
          </a:xfrm>
          <a:prstGeom prst="ellipse">
            <a:avLst/>
          </a:prstGeom>
          <a:noFill/>
          <a:ln w="38100">
            <a:solidFill>
              <a:schemeClr val="bg1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833563"/>
            <a:ext cx="9144000" cy="4956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43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991600" cy="1447800"/>
          </a:xfrm>
          <a:solidFill>
            <a:schemeClr val="tx2"/>
          </a:solidFill>
          <a:ln>
            <a:solidFill>
              <a:schemeClr val="bg2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en-US" sz="3200" dirty="0" smtClean="0">
                <a:solidFill>
                  <a:schemeClr val="bg2"/>
                </a:solidFill>
              </a:rPr>
              <a:t>Demand = Supply &amp; Price Stopped </a:t>
            </a:r>
            <a:r>
              <a:rPr lang="en-US" sz="3200" u="sng" dirty="0" smtClean="0">
                <a:solidFill>
                  <a:schemeClr val="bg2"/>
                </a:solidFill>
              </a:rPr>
              <a:t>Falling</a:t>
            </a:r>
            <a:endParaRPr lang="en-US" sz="3200" i="1" u="sng" dirty="0" smtClean="0">
              <a:solidFill>
                <a:schemeClr val="bg2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cxnSp>
        <p:nvCxnSpPr>
          <p:cNvPr id="8" name="Straight Arrow Connector 7"/>
          <p:cNvCxnSpPr/>
          <p:nvPr/>
        </p:nvCxnSpPr>
        <p:spPr bwMode="auto">
          <a:xfrm rot="10800000">
            <a:off x="304800" y="4648200"/>
            <a:ext cx="8458200" cy="1588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5626" y="1600200"/>
            <a:ext cx="9251249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47800"/>
          </a:xfrm>
        </p:spPr>
        <p:txBody>
          <a:bodyPr/>
          <a:lstStyle/>
          <a:p>
            <a:pPr eaLnBrk="1" hangingPunct="1"/>
            <a:r>
              <a:rPr lang="en-US" dirty="0" smtClean="0"/>
              <a:t>Soaring Inland Housing </a:t>
            </a:r>
            <a:r>
              <a:rPr lang="en-US" u="sng" dirty="0" smtClean="0"/>
              <a:t>Affordability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Sets A Record … Stimulating Demand</a:t>
            </a:r>
          </a:p>
        </p:txBody>
      </p:sp>
      <p:sp>
        <p:nvSpPr>
          <p:cNvPr id="167940" name="Line 4"/>
          <p:cNvSpPr>
            <a:spLocks noChangeShapeType="1"/>
          </p:cNvSpPr>
          <p:nvPr/>
        </p:nvSpPr>
        <p:spPr bwMode="auto">
          <a:xfrm flipH="1">
            <a:off x="594360" y="2644775"/>
            <a:ext cx="8382000" cy="0"/>
          </a:xfrm>
          <a:prstGeom prst="line">
            <a:avLst/>
          </a:prstGeom>
          <a:noFill/>
          <a:ln w="57150">
            <a:solidFill>
              <a:srgbClr val="FF00FF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67942" name="Line 6"/>
          <p:cNvSpPr>
            <a:spLocks noChangeShapeType="1"/>
          </p:cNvSpPr>
          <p:nvPr/>
        </p:nvSpPr>
        <p:spPr bwMode="auto">
          <a:xfrm flipH="1" flipV="1">
            <a:off x="533400" y="2743200"/>
            <a:ext cx="3886200" cy="0"/>
          </a:xfrm>
          <a:prstGeom prst="line">
            <a:avLst/>
          </a:prstGeom>
          <a:noFill/>
          <a:ln w="57150">
            <a:solidFill>
              <a:srgbClr val="FF00FF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67943" name="Text Box 7"/>
          <p:cNvSpPr txBox="1">
            <a:spLocks noChangeArrowheads="1"/>
          </p:cNvSpPr>
          <p:nvPr/>
        </p:nvSpPr>
        <p:spPr bwMode="auto">
          <a:xfrm>
            <a:off x="4038600" y="3048000"/>
            <a:ext cx="685800" cy="369332"/>
          </a:xfrm>
          <a:prstGeom prst="rect">
            <a:avLst/>
          </a:prstGeom>
          <a:solidFill>
            <a:srgbClr val="00FF00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dirty="0" smtClean="0">
                <a:solidFill>
                  <a:schemeClr val="bg2"/>
                </a:solidFill>
                <a:latin typeface="Arial Narrow" pitchFamily="34" charset="0"/>
              </a:rPr>
              <a:t>68%</a:t>
            </a:r>
            <a:endParaRPr lang="en-US" sz="1800" dirty="0">
              <a:solidFill>
                <a:schemeClr val="bg2"/>
              </a:solidFill>
              <a:latin typeface="Arial Narrow" pitchFamily="34" charset="0"/>
            </a:endParaRPr>
          </a:p>
        </p:txBody>
      </p:sp>
      <p:sp>
        <p:nvSpPr>
          <p:cNvPr id="167944" name="Line 8"/>
          <p:cNvSpPr>
            <a:spLocks noChangeShapeType="1"/>
          </p:cNvSpPr>
          <p:nvPr/>
        </p:nvSpPr>
        <p:spPr bwMode="auto">
          <a:xfrm flipH="1">
            <a:off x="609600" y="4953000"/>
            <a:ext cx="6629400" cy="15240"/>
          </a:xfrm>
          <a:prstGeom prst="line">
            <a:avLst/>
          </a:prstGeom>
          <a:noFill/>
          <a:ln w="57150">
            <a:solidFill>
              <a:srgbClr val="FF00FF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67945" name="Text Box 9"/>
          <p:cNvSpPr txBox="1">
            <a:spLocks noChangeArrowheads="1"/>
          </p:cNvSpPr>
          <p:nvPr/>
        </p:nvSpPr>
        <p:spPr bwMode="auto">
          <a:xfrm>
            <a:off x="6766560" y="5029200"/>
            <a:ext cx="762000" cy="369332"/>
          </a:xfrm>
          <a:prstGeom prst="rect">
            <a:avLst/>
          </a:prstGeom>
          <a:solidFill>
            <a:srgbClr val="00FF00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dirty="0" smtClean="0">
                <a:solidFill>
                  <a:schemeClr val="bg2"/>
                </a:solidFill>
                <a:latin typeface="Arial Narrow" pitchFamily="34" charset="0"/>
              </a:rPr>
              <a:t>21%</a:t>
            </a:r>
            <a:endParaRPr lang="en-US" sz="1800" dirty="0">
              <a:solidFill>
                <a:schemeClr val="bg2"/>
              </a:solidFill>
              <a:latin typeface="Arial Narrow" pitchFamily="34" charset="0"/>
            </a:endParaRP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8382000" y="2255520"/>
            <a:ext cx="762000" cy="369332"/>
          </a:xfrm>
          <a:prstGeom prst="rect">
            <a:avLst/>
          </a:prstGeom>
          <a:solidFill>
            <a:srgbClr val="00FF00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dirty="0" smtClean="0">
                <a:solidFill>
                  <a:schemeClr val="bg2"/>
                </a:solidFill>
                <a:latin typeface="Arial Narrow" pitchFamily="34" charset="0"/>
              </a:rPr>
              <a:t>75%</a:t>
            </a:r>
            <a:endParaRPr lang="en-US" sz="1800" dirty="0">
              <a:solidFill>
                <a:schemeClr val="bg2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67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79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79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67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79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79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67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1679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1679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7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1679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1679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7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1679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1679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7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1679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1679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7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1679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1679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7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7940" grpId="0" animBg="1"/>
      <p:bldP spid="167940" grpId="1" animBg="1"/>
      <p:bldP spid="167942" grpId="0" animBg="1"/>
      <p:bldP spid="167942" grpId="1" animBg="1"/>
      <p:bldP spid="167943" grpId="0" animBg="1" autoUpdateAnimBg="0"/>
      <p:bldP spid="167943" grpId="1" animBg="1"/>
      <p:bldP spid="167944" grpId="0" animBg="1"/>
      <p:bldP spid="167944" grpId="1" animBg="1"/>
      <p:bldP spid="167945" grpId="0" animBg="1" autoUpdateAnimBg="0"/>
      <p:bldP spid="167945" grpId="1" animBg="1"/>
      <p:bldP spid="13" grpId="0" animBg="1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03882" y="2209800"/>
            <a:ext cx="9148465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Dirt Still = Price Advantage</a:t>
            </a:r>
          </a:p>
        </p:txBody>
      </p:sp>
      <p:sp>
        <p:nvSpPr>
          <p:cNvPr id="5" name="Oval 4"/>
          <p:cNvSpPr>
            <a:spLocks noChangeArrowheads="1"/>
          </p:cNvSpPr>
          <p:nvPr/>
        </p:nvSpPr>
        <p:spPr bwMode="auto">
          <a:xfrm rot="20844899">
            <a:off x="1823723" y="4344475"/>
            <a:ext cx="7122843" cy="1075098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6" name="Oval 5"/>
          <p:cNvSpPr>
            <a:spLocks noChangeArrowheads="1"/>
          </p:cNvSpPr>
          <p:nvPr/>
        </p:nvSpPr>
        <p:spPr bwMode="auto">
          <a:xfrm rot="20868037">
            <a:off x="1239647" y="3816518"/>
            <a:ext cx="7346703" cy="1043157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6" grpId="1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1878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7800" y="0"/>
            <a:ext cx="68337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600200" y="4800600"/>
            <a:ext cx="2286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Mortgages Are The Issue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6. Defense Expenditures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52625" y="1371600"/>
            <a:ext cx="523875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Billion Dollar Sector</a:t>
            </a:r>
            <a:endParaRPr lang="en-US" dirty="0"/>
          </a:p>
        </p:txBody>
      </p:sp>
      <p:sp>
        <p:nvSpPr>
          <p:cNvPr id="5123" name="AutoShape 3"/>
          <p:cNvSpPr>
            <a:spLocks noChangeAspect="1" noChangeArrowheads="1" noTextEdit="1"/>
          </p:cNvSpPr>
          <p:nvPr/>
        </p:nvSpPr>
        <p:spPr bwMode="auto">
          <a:xfrm>
            <a:off x="0" y="1447800"/>
            <a:ext cx="91440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31750" y="1479550"/>
            <a:ext cx="9066213" cy="5330825"/>
          </a:xfrm>
          <a:prstGeom prst="rect">
            <a:avLst/>
          </a:prstGeom>
          <a:solidFill>
            <a:srgbClr val="FFFFFF"/>
          </a:solidFill>
          <a:ln w="0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661988" y="2346325"/>
            <a:ext cx="8042275" cy="3533775"/>
          </a:xfrm>
          <a:prstGeom prst="rect">
            <a:avLst/>
          </a:prstGeom>
          <a:solidFill>
            <a:srgbClr val="FFFFFF"/>
          </a:solidFill>
          <a:ln w="0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27" name="Line 7"/>
          <p:cNvSpPr>
            <a:spLocks noChangeShapeType="1"/>
          </p:cNvSpPr>
          <p:nvPr/>
        </p:nvSpPr>
        <p:spPr bwMode="auto">
          <a:xfrm>
            <a:off x="661988" y="5864225"/>
            <a:ext cx="8042275" cy="1588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28" name="Rectangle 8"/>
          <p:cNvSpPr>
            <a:spLocks noChangeArrowheads="1"/>
          </p:cNvSpPr>
          <p:nvPr/>
        </p:nvSpPr>
        <p:spPr bwMode="auto">
          <a:xfrm>
            <a:off x="661988" y="2346325"/>
            <a:ext cx="8042275" cy="3517900"/>
          </a:xfrm>
          <a:prstGeom prst="rect">
            <a:avLst/>
          </a:prstGeom>
          <a:noFill/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29" name="Rectangle 9"/>
          <p:cNvSpPr>
            <a:spLocks noChangeArrowheads="1"/>
          </p:cNvSpPr>
          <p:nvPr/>
        </p:nvSpPr>
        <p:spPr bwMode="auto">
          <a:xfrm>
            <a:off x="898525" y="4033838"/>
            <a:ext cx="866775" cy="1830388"/>
          </a:xfrm>
          <a:prstGeom prst="rect">
            <a:avLst/>
          </a:prstGeom>
          <a:solidFill>
            <a:srgbClr val="FF0000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30" name="Rectangle 10"/>
          <p:cNvSpPr>
            <a:spLocks noChangeArrowheads="1"/>
          </p:cNvSpPr>
          <p:nvPr/>
        </p:nvSpPr>
        <p:spPr bwMode="auto">
          <a:xfrm>
            <a:off x="2238375" y="4743450"/>
            <a:ext cx="868363" cy="1120775"/>
          </a:xfrm>
          <a:prstGeom prst="rect">
            <a:avLst/>
          </a:prstGeom>
          <a:solidFill>
            <a:srgbClr val="FF0000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31" name="Rectangle 11"/>
          <p:cNvSpPr>
            <a:spLocks noChangeArrowheads="1"/>
          </p:cNvSpPr>
          <p:nvPr/>
        </p:nvSpPr>
        <p:spPr bwMode="auto">
          <a:xfrm>
            <a:off x="3579813" y="5516563"/>
            <a:ext cx="866775" cy="347663"/>
          </a:xfrm>
          <a:prstGeom prst="rect">
            <a:avLst/>
          </a:prstGeom>
          <a:solidFill>
            <a:srgbClr val="FF0000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32" name="Rectangle 12"/>
          <p:cNvSpPr>
            <a:spLocks noChangeArrowheads="1"/>
          </p:cNvSpPr>
          <p:nvPr/>
        </p:nvSpPr>
        <p:spPr bwMode="auto">
          <a:xfrm>
            <a:off x="4919663" y="5689600"/>
            <a:ext cx="866775" cy="174625"/>
          </a:xfrm>
          <a:prstGeom prst="rect">
            <a:avLst/>
          </a:prstGeom>
          <a:solidFill>
            <a:srgbClr val="FF0000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33" name="Rectangle 13"/>
          <p:cNvSpPr>
            <a:spLocks noChangeArrowheads="1"/>
          </p:cNvSpPr>
          <p:nvPr/>
        </p:nvSpPr>
        <p:spPr bwMode="auto">
          <a:xfrm>
            <a:off x="6259513" y="5816600"/>
            <a:ext cx="868363" cy="47625"/>
          </a:xfrm>
          <a:prstGeom prst="rect">
            <a:avLst/>
          </a:prstGeom>
          <a:solidFill>
            <a:srgbClr val="FF0000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35" name="Rectangle 15"/>
          <p:cNvSpPr>
            <a:spLocks noChangeArrowheads="1"/>
          </p:cNvSpPr>
          <p:nvPr/>
        </p:nvSpPr>
        <p:spPr bwMode="auto">
          <a:xfrm>
            <a:off x="1025525" y="3829050"/>
            <a:ext cx="614363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MS Sans Serif" charset="0"/>
              </a:rPr>
              <a:t>$625.1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136" name="Rectangle 16"/>
          <p:cNvSpPr>
            <a:spLocks noChangeArrowheads="1"/>
          </p:cNvSpPr>
          <p:nvPr/>
        </p:nvSpPr>
        <p:spPr bwMode="auto">
          <a:xfrm>
            <a:off x="2365375" y="4538663"/>
            <a:ext cx="614363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MS Sans Serif" charset="0"/>
              </a:rPr>
              <a:t>$385.8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137" name="Rectangle 17"/>
          <p:cNvSpPr>
            <a:spLocks noChangeArrowheads="1"/>
          </p:cNvSpPr>
          <p:nvPr/>
        </p:nvSpPr>
        <p:spPr bwMode="auto">
          <a:xfrm>
            <a:off x="3705225" y="5311775"/>
            <a:ext cx="614363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MS Sans Serif" charset="0"/>
              </a:rPr>
              <a:t>$123.2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138" name="Rectangle 18"/>
          <p:cNvSpPr>
            <a:spLocks noChangeArrowheads="1"/>
          </p:cNvSpPr>
          <p:nvPr/>
        </p:nvSpPr>
        <p:spPr bwMode="auto">
          <a:xfrm>
            <a:off x="5108575" y="5484813"/>
            <a:ext cx="520700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MS Sans Serif" charset="0"/>
              </a:rPr>
              <a:t>$61.5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139" name="Rectangle 19"/>
          <p:cNvSpPr>
            <a:spLocks noChangeArrowheads="1"/>
          </p:cNvSpPr>
          <p:nvPr/>
        </p:nvSpPr>
        <p:spPr bwMode="auto">
          <a:xfrm>
            <a:off x="6450013" y="5611813"/>
            <a:ext cx="520700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MS Sans Serif" charset="0"/>
              </a:rPr>
              <a:t>$17.0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141" name="Rectangle 21"/>
          <p:cNvSpPr>
            <a:spLocks noChangeArrowheads="1"/>
          </p:cNvSpPr>
          <p:nvPr/>
        </p:nvSpPr>
        <p:spPr bwMode="auto">
          <a:xfrm>
            <a:off x="1041400" y="6021388"/>
            <a:ext cx="725488" cy="22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MS Serif" charset="0"/>
              </a:rPr>
              <a:t>Contracts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142" name="Rectangle 22"/>
          <p:cNvSpPr>
            <a:spLocks noChangeArrowheads="1"/>
          </p:cNvSpPr>
          <p:nvPr/>
        </p:nvSpPr>
        <p:spPr bwMode="auto">
          <a:xfrm>
            <a:off x="2428875" y="6021388"/>
            <a:ext cx="693738" cy="22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MS Serif" charset="0"/>
              </a:rPr>
              <a:t>Civilians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143" name="Rectangle 23"/>
          <p:cNvSpPr>
            <a:spLocks noChangeArrowheads="1"/>
          </p:cNvSpPr>
          <p:nvPr/>
        </p:nvSpPr>
        <p:spPr bwMode="auto">
          <a:xfrm>
            <a:off x="3643313" y="6021388"/>
            <a:ext cx="914400" cy="22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MS Serif" charset="0"/>
              </a:rPr>
              <a:t>Active Duty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144" name="Rectangle 24"/>
          <p:cNvSpPr>
            <a:spLocks noChangeArrowheads="1"/>
          </p:cNvSpPr>
          <p:nvPr/>
        </p:nvSpPr>
        <p:spPr bwMode="auto">
          <a:xfrm>
            <a:off x="5108575" y="6021388"/>
            <a:ext cx="630238" cy="22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MS Serif" charset="0"/>
              </a:rPr>
              <a:t>Retirees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145" name="Rectangle 25"/>
          <p:cNvSpPr>
            <a:spLocks noChangeArrowheads="1"/>
          </p:cNvSpPr>
          <p:nvPr/>
        </p:nvSpPr>
        <p:spPr bwMode="auto">
          <a:xfrm>
            <a:off x="6450013" y="6021388"/>
            <a:ext cx="614363" cy="22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MS Serif" charset="0"/>
              </a:rPr>
              <a:t>Inactive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pSp>
        <p:nvGrpSpPr>
          <p:cNvPr id="36" name="Group 35"/>
          <p:cNvGrpSpPr/>
          <p:nvPr/>
        </p:nvGrpSpPr>
        <p:grpSpPr>
          <a:xfrm>
            <a:off x="7600950" y="2425700"/>
            <a:ext cx="866775" cy="3816351"/>
            <a:chOff x="7600950" y="2425700"/>
            <a:chExt cx="866775" cy="3816351"/>
          </a:xfrm>
        </p:grpSpPr>
        <p:sp>
          <p:nvSpPr>
            <p:cNvPr id="5134" name="Rectangle 14"/>
            <p:cNvSpPr>
              <a:spLocks noChangeArrowheads="1"/>
            </p:cNvSpPr>
            <p:nvPr/>
          </p:nvSpPr>
          <p:spPr bwMode="auto">
            <a:xfrm>
              <a:off x="7600950" y="2630488"/>
              <a:ext cx="866775" cy="3233738"/>
            </a:xfrm>
            <a:prstGeom prst="rect">
              <a:avLst/>
            </a:prstGeom>
            <a:solidFill>
              <a:srgbClr val="FFFF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40" name="Rectangle 20"/>
            <p:cNvSpPr>
              <a:spLocks noChangeArrowheads="1"/>
            </p:cNvSpPr>
            <p:nvPr/>
          </p:nvSpPr>
          <p:spPr bwMode="auto">
            <a:xfrm>
              <a:off x="7646988" y="2425700"/>
              <a:ext cx="757238" cy="2524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MS Sans Serif" charset="0"/>
                </a:rPr>
                <a:t>$1,106.5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146" name="Rectangle 26"/>
            <p:cNvSpPr>
              <a:spLocks noChangeArrowheads="1"/>
            </p:cNvSpPr>
            <p:nvPr/>
          </p:nvSpPr>
          <p:spPr bwMode="auto">
            <a:xfrm>
              <a:off x="7899400" y="6021388"/>
              <a:ext cx="425450" cy="2206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MS Serif" charset="0"/>
                </a:rPr>
                <a:t>Total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  <p:sp>
        <p:nvSpPr>
          <p:cNvPr id="5147" name="Line 27"/>
          <p:cNvSpPr>
            <a:spLocks noChangeShapeType="1"/>
          </p:cNvSpPr>
          <p:nvPr/>
        </p:nvSpPr>
        <p:spPr bwMode="auto">
          <a:xfrm flipV="1">
            <a:off x="661988" y="2346325"/>
            <a:ext cx="1588" cy="351790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48" name="Rectangle 28"/>
          <p:cNvSpPr>
            <a:spLocks noChangeArrowheads="1"/>
          </p:cNvSpPr>
          <p:nvPr/>
        </p:nvSpPr>
        <p:spPr bwMode="auto">
          <a:xfrm rot="16200000">
            <a:off x="-182563" y="3914775"/>
            <a:ext cx="646113" cy="22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Millions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149" name="Rectangle 29"/>
          <p:cNvSpPr>
            <a:spLocks noChangeArrowheads="1"/>
          </p:cNvSpPr>
          <p:nvPr/>
        </p:nvSpPr>
        <p:spPr bwMode="auto">
          <a:xfrm>
            <a:off x="2208213" y="6337300"/>
            <a:ext cx="4446588" cy="3302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50" name="Rectangle 30"/>
          <p:cNvSpPr>
            <a:spLocks noChangeArrowheads="1"/>
          </p:cNvSpPr>
          <p:nvPr/>
        </p:nvSpPr>
        <p:spPr bwMode="auto">
          <a:xfrm>
            <a:off x="2570163" y="6415088"/>
            <a:ext cx="3784600" cy="204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Source:  Census Bureau Consolidate Federal Funds Report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151" name="Rectangle 31"/>
          <p:cNvSpPr>
            <a:spLocks noChangeArrowheads="1"/>
          </p:cNvSpPr>
          <p:nvPr/>
        </p:nvSpPr>
        <p:spPr bwMode="auto">
          <a:xfrm>
            <a:off x="2665413" y="1589088"/>
            <a:ext cx="4037013" cy="647700"/>
          </a:xfrm>
          <a:prstGeom prst="rect">
            <a:avLst/>
          </a:prstGeom>
          <a:solidFill>
            <a:srgbClr val="000000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52" name="Rectangle 32"/>
          <p:cNvSpPr>
            <a:spLocks noChangeArrowheads="1"/>
          </p:cNvSpPr>
          <p:nvPr/>
        </p:nvSpPr>
        <p:spPr bwMode="auto">
          <a:xfrm>
            <a:off x="2790825" y="1668463"/>
            <a:ext cx="3784600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MS Sans Serif" charset="0"/>
              </a:rPr>
              <a:t>Deparment of Defense Expenditurs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153" name="Rectangle 33"/>
          <p:cNvSpPr>
            <a:spLocks noChangeArrowheads="1"/>
          </p:cNvSpPr>
          <p:nvPr/>
        </p:nvSpPr>
        <p:spPr bwMode="auto">
          <a:xfrm>
            <a:off x="3721100" y="1920875"/>
            <a:ext cx="2049463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MS Sans Serif" charset="0"/>
              </a:rPr>
              <a:t>Kern County, 2009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154" name="Rectangle 34"/>
          <p:cNvSpPr>
            <a:spLocks noChangeArrowheads="1"/>
          </p:cNvSpPr>
          <p:nvPr/>
        </p:nvSpPr>
        <p:spPr bwMode="auto">
          <a:xfrm>
            <a:off x="31750" y="1479550"/>
            <a:ext cx="9066213" cy="5330825"/>
          </a:xfrm>
          <a:prstGeom prst="rect">
            <a:avLst/>
          </a:prstGeom>
          <a:noFill/>
          <a:ln w="2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838200"/>
          </a:xfrm>
          <a:solidFill>
            <a:srgbClr val="003399"/>
          </a:solidFill>
          <a:ln>
            <a:solidFill>
              <a:srgbClr val="333333"/>
            </a:solidFill>
          </a:ln>
        </p:spPr>
        <p:txBody>
          <a:bodyPr/>
          <a:lstStyle/>
          <a:p>
            <a:pPr eaLnBrk="1" hangingPunct="1"/>
            <a:r>
              <a:rPr lang="en-US" dirty="0" smtClean="0">
                <a:solidFill>
                  <a:srgbClr val="FFFF00"/>
                </a:solidFill>
              </a:rPr>
              <a:t>Gold Mine Theory</a:t>
            </a:r>
          </a:p>
        </p:txBody>
      </p:sp>
      <p:sp>
        <p:nvSpPr>
          <p:cNvPr id="29699" name="Line 3"/>
          <p:cNvSpPr>
            <a:spLocks noChangeShapeType="1"/>
          </p:cNvSpPr>
          <p:nvPr/>
        </p:nvSpPr>
        <p:spPr bwMode="auto">
          <a:xfrm>
            <a:off x="1235075" y="-1284288"/>
            <a:ext cx="20193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9700" name="Line 4"/>
          <p:cNvSpPr>
            <a:spLocks noChangeShapeType="1"/>
          </p:cNvSpPr>
          <p:nvPr/>
        </p:nvSpPr>
        <p:spPr bwMode="auto">
          <a:xfrm flipH="1">
            <a:off x="2112963" y="-1516063"/>
            <a:ext cx="2493962" cy="0"/>
          </a:xfrm>
          <a:prstGeom prst="line">
            <a:avLst/>
          </a:prstGeom>
          <a:noFill/>
          <a:ln w="28575">
            <a:solidFill>
              <a:srgbClr val="000000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pic>
        <p:nvPicPr>
          <p:cNvPr id="29701" name="Picture 5" descr="gold miners larg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3886200"/>
            <a:ext cx="1946275" cy="270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9702" name="Group 6"/>
          <p:cNvGrpSpPr>
            <a:grpSpLocks/>
          </p:cNvGrpSpPr>
          <p:nvPr/>
        </p:nvGrpSpPr>
        <p:grpSpPr bwMode="auto">
          <a:xfrm>
            <a:off x="2362200" y="5181600"/>
            <a:ext cx="6400800" cy="976313"/>
            <a:chOff x="1920" y="3168"/>
            <a:chExt cx="3600" cy="615"/>
          </a:xfrm>
        </p:grpSpPr>
        <p:pic>
          <p:nvPicPr>
            <p:cNvPr id="29729" name="Picture 7" descr="$10,00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080" y="3168"/>
              <a:ext cx="1440" cy="615"/>
            </a:xfrm>
            <a:prstGeom prst="rect">
              <a:avLst/>
            </a:prstGeom>
            <a:noFill/>
            <a:ln w="9525">
              <a:solidFill>
                <a:srgbClr val="FFFFFF"/>
              </a:solidFill>
              <a:miter lim="800000"/>
              <a:headEnd/>
              <a:tailEnd/>
            </a:ln>
          </p:spPr>
        </p:pic>
        <p:sp>
          <p:nvSpPr>
            <p:cNvPr id="29730" name="Line 8"/>
            <p:cNvSpPr>
              <a:spLocks noChangeShapeType="1"/>
            </p:cNvSpPr>
            <p:nvPr/>
          </p:nvSpPr>
          <p:spPr bwMode="auto">
            <a:xfrm>
              <a:off x="1920" y="3456"/>
              <a:ext cx="2112" cy="0"/>
            </a:xfrm>
            <a:prstGeom prst="line">
              <a:avLst/>
            </a:prstGeom>
            <a:noFill/>
            <a:ln w="76200">
              <a:solidFill>
                <a:srgbClr val="FFFFFF"/>
              </a:solidFill>
              <a:round/>
              <a:headEnd type="triangle" w="med" len="med"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9703" name="Group 9"/>
          <p:cNvGrpSpPr>
            <a:grpSpLocks/>
          </p:cNvGrpSpPr>
          <p:nvPr/>
        </p:nvGrpSpPr>
        <p:grpSpPr bwMode="auto">
          <a:xfrm>
            <a:off x="2438400" y="4038600"/>
            <a:ext cx="6400800" cy="1147763"/>
            <a:chOff x="1824" y="2208"/>
            <a:chExt cx="3744" cy="723"/>
          </a:xfrm>
        </p:grpSpPr>
        <p:pic>
          <p:nvPicPr>
            <p:cNvPr id="29726" name="Picture 10" descr="gold nugget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312" y="2208"/>
              <a:ext cx="463" cy="723"/>
            </a:xfrm>
            <a:prstGeom prst="rect">
              <a:avLst/>
            </a:prstGeom>
            <a:noFill/>
            <a:ln w="9525">
              <a:solidFill>
                <a:srgbClr val="FFFFFF"/>
              </a:solidFill>
              <a:miter lim="800000"/>
              <a:headEnd/>
              <a:tailEnd/>
            </a:ln>
          </p:spPr>
        </p:pic>
        <p:sp>
          <p:nvSpPr>
            <p:cNvPr id="29727" name="Line 11"/>
            <p:cNvSpPr>
              <a:spLocks noChangeShapeType="1"/>
            </p:cNvSpPr>
            <p:nvPr/>
          </p:nvSpPr>
          <p:spPr bwMode="auto">
            <a:xfrm>
              <a:off x="3984" y="2496"/>
              <a:ext cx="1584" cy="0"/>
            </a:xfrm>
            <a:prstGeom prst="line">
              <a:avLst/>
            </a:prstGeom>
            <a:noFill/>
            <a:ln w="76200">
              <a:solidFill>
                <a:srgbClr val="FFFF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728" name="Line 12"/>
            <p:cNvSpPr>
              <a:spLocks noChangeShapeType="1"/>
            </p:cNvSpPr>
            <p:nvPr/>
          </p:nvSpPr>
          <p:spPr bwMode="auto">
            <a:xfrm>
              <a:off x="1824" y="2496"/>
              <a:ext cx="1392" cy="0"/>
            </a:xfrm>
            <a:prstGeom prst="line">
              <a:avLst/>
            </a:prstGeom>
            <a:noFill/>
            <a:ln w="762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9704" name="Line 13"/>
          <p:cNvSpPr>
            <a:spLocks noChangeShapeType="1"/>
          </p:cNvSpPr>
          <p:nvPr/>
        </p:nvSpPr>
        <p:spPr bwMode="auto">
          <a:xfrm>
            <a:off x="0" y="32004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9705" name="Text Box 14"/>
          <p:cNvSpPr txBox="1">
            <a:spLocks noChangeArrowheads="1"/>
          </p:cNvSpPr>
          <p:nvPr/>
        </p:nvSpPr>
        <p:spPr bwMode="auto">
          <a:xfrm>
            <a:off x="3505200" y="3352800"/>
            <a:ext cx="3200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u="sng">
                <a:solidFill>
                  <a:schemeClr val="tx2"/>
                </a:solidFill>
                <a:latin typeface="Times New Roman" pitchFamily="18" charset="0"/>
              </a:rPr>
              <a:t>Primary Tier</a:t>
            </a:r>
          </a:p>
        </p:txBody>
      </p:sp>
      <p:sp>
        <p:nvSpPr>
          <p:cNvPr id="29706" name="Text Box 15"/>
          <p:cNvSpPr txBox="1">
            <a:spLocks noChangeArrowheads="1"/>
          </p:cNvSpPr>
          <p:nvPr/>
        </p:nvSpPr>
        <p:spPr bwMode="auto">
          <a:xfrm>
            <a:off x="3048000" y="990600"/>
            <a:ext cx="3200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u="sng">
                <a:solidFill>
                  <a:schemeClr val="tx2"/>
                </a:solidFill>
                <a:latin typeface="Times New Roman" pitchFamily="18" charset="0"/>
              </a:rPr>
              <a:t>Secondary Tier</a:t>
            </a:r>
          </a:p>
        </p:txBody>
      </p:sp>
      <p:sp>
        <p:nvSpPr>
          <p:cNvPr id="29707" name="Rectangle 16"/>
          <p:cNvSpPr>
            <a:spLocks noChangeArrowheads="1"/>
          </p:cNvSpPr>
          <p:nvPr/>
        </p:nvSpPr>
        <p:spPr bwMode="auto">
          <a:xfrm>
            <a:off x="3371850" y="2733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9708" name="Rectangle 17"/>
          <p:cNvSpPr>
            <a:spLocks noChangeArrowheads="1"/>
          </p:cNvSpPr>
          <p:nvPr/>
        </p:nvSpPr>
        <p:spPr bwMode="auto">
          <a:xfrm>
            <a:off x="3838575" y="2686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9709" name="Rectangle 18"/>
          <p:cNvSpPr>
            <a:spLocks noChangeArrowheads="1"/>
          </p:cNvSpPr>
          <p:nvPr/>
        </p:nvSpPr>
        <p:spPr bwMode="auto">
          <a:xfrm>
            <a:off x="3938588" y="2743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9710" name="Rectangle 19"/>
          <p:cNvSpPr>
            <a:spLocks noChangeArrowheads="1"/>
          </p:cNvSpPr>
          <p:nvPr/>
        </p:nvSpPr>
        <p:spPr bwMode="auto">
          <a:xfrm>
            <a:off x="3810000" y="25765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grpSp>
        <p:nvGrpSpPr>
          <p:cNvPr id="29711" name="Group 20"/>
          <p:cNvGrpSpPr>
            <a:grpSpLocks/>
          </p:cNvGrpSpPr>
          <p:nvPr/>
        </p:nvGrpSpPr>
        <p:grpSpPr bwMode="auto">
          <a:xfrm>
            <a:off x="457200" y="1066800"/>
            <a:ext cx="2362200" cy="3048000"/>
            <a:chOff x="288" y="672"/>
            <a:chExt cx="1488" cy="1920"/>
          </a:xfrm>
        </p:grpSpPr>
        <p:pic>
          <p:nvPicPr>
            <p:cNvPr id="29723" name="Picture 21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88" y="672"/>
              <a:ext cx="1488" cy="1046"/>
            </a:xfrm>
            <a:prstGeom prst="rect">
              <a:avLst/>
            </a:prstGeom>
            <a:noFill/>
            <a:ln w="9525">
              <a:solidFill>
                <a:srgbClr val="FFFFFF"/>
              </a:solidFill>
              <a:miter lim="800000"/>
              <a:headEnd/>
              <a:tailEnd/>
            </a:ln>
          </p:spPr>
        </p:pic>
        <p:sp>
          <p:nvSpPr>
            <p:cNvPr id="29724" name="Line 22"/>
            <p:cNvSpPr>
              <a:spLocks noChangeShapeType="1"/>
            </p:cNvSpPr>
            <p:nvPr/>
          </p:nvSpPr>
          <p:spPr bwMode="auto">
            <a:xfrm flipV="1">
              <a:off x="672" y="1925"/>
              <a:ext cx="432" cy="667"/>
            </a:xfrm>
            <a:prstGeom prst="line">
              <a:avLst/>
            </a:prstGeom>
            <a:noFill/>
            <a:ln w="38100">
              <a:solidFill>
                <a:srgbClr val="FFFF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pic>
          <p:nvPicPr>
            <p:cNvPr id="29725" name="Picture 23" descr="two dollar bill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720" y="1591"/>
              <a:ext cx="780" cy="326"/>
            </a:xfrm>
            <a:prstGeom prst="rect">
              <a:avLst/>
            </a:prstGeom>
            <a:noFill/>
            <a:ln w="9525">
              <a:solidFill>
                <a:srgbClr val="FFFFFF"/>
              </a:solidFill>
              <a:miter lim="800000"/>
              <a:headEnd/>
              <a:tailEnd/>
            </a:ln>
          </p:spPr>
        </p:pic>
      </p:grpSp>
      <p:grpSp>
        <p:nvGrpSpPr>
          <p:cNvPr id="29712" name="Group 24"/>
          <p:cNvGrpSpPr>
            <a:grpSpLocks/>
          </p:cNvGrpSpPr>
          <p:nvPr/>
        </p:nvGrpSpPr>
        <p:grpSpPr bwMode="auto">
          <a:xfrm>
            <a:off x="1905000" y="1066800"/>
            <a:ext cx="7239000" cy="2819400"/>
            <a:chOff x="1200" y="672"/>
            <a:chExt cx="4560" cy="1776"/>
          </a:xfrm>
        </p:grpSpPr>
        <p:sp>
          <p:nvSpPr>
            <p:cNvPr id="29720" name="Line 25"/>
            <p:cNvSpPr>
              <a:spLocks noChangeShapeType="1"/>
            </p:cNvSpPr>
            <p:nvPr/>
          </p:nvSpPr>
          <p:spPr bwMode="auto">
            <a:xfrm flipV="1">
              <a:off x="1200" y="1776"/>
              <a:ext cx="3456" cy="672"/>
            </a:xfrm>
            <a:prstGeom prst="line">
              <a:avLst/>
            </a:prstGeom>
            <a:noFill/>
            <a:ln w="38100">
              <a:solidFill>
                <a:srgbClr val="FFFFFF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en-US"/>
            </a:p>
          </p:txBody>
        </p:sp>
        <p:pic>
          <p:nvPicPr>
            <p:cNvPr id="29721" name="Picture 26" descr="Saloon"/>
            <p:cNvPicPr>
              <a:picLocks noChangeAspect="1" noChangeArrowheads="1"/>
            </p:cNvPicPr>
            <p:nvPr/>
          </p:nvPicPr>
          <p:blipFill>
            <a:blip r:embed="rId8" cstate="print"/>
            <a:srcRect l="3030" t="2977" r="18173" b="17241"/>
            <a:stretch>
              <a:fillRect/>
            </a:stretch>
          </p:blipFill>
          <p:spPr bwMode="auto">
            <a:xfrm>
              <a:off x="4368" y="672"/>
              <a:ext cx="1392" cy="1137"/>
            </a:xfrm>
            <a:prstGeom prst="rect">
              <a:avLst/>
            </a:prstGeom>
            <a:noFill/>
            <a:ln w="9525">
              <a:solidFill>
                <a:srgbClr val="FFFFFF"/>
              </a:solidFill>
              <a:miter lim="800000"/>
              <a:headEnd/>
              <a:tailEnd/>
            </a:ln>
          </p:spPr>
        </p:pic>
        <p:pic>
          <p:nvPicPr>
            <p:cNvPr id="29722" name="Picture 27" descr="two dollar bill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704" y="1632"/>
              <a:ext cx="684" cy="287"/>
            </a:xfrm>
            <a:prstGeom prst="rect">
              <a:avLst/>
            </a:prstGeom>
            <a:noFill/>
            <a:ln w="9525">
              <a:solidFill>
                <a:srgbClr val="FFFFFF"/>
              </a:solidFill>
              <a:miter lim="800000"/>
              <a:headEnd/>
              <a:tailEnd/>
            </a:ln>
          </p:spPr>
        </p:pic>
      </p:grpSp>
      <p:pic>
        <p:nvPicPr>
          <p:cNvPr id="29713" name="Picture 28" descr="C:\Data\A_Photo &amp; PDF files\PICTURES\People\Man manufacturing.JPG"/>
          <p:cNvPicPr>
            <a:picLocks noChangeAspect="1" noChangeArrowheads="1"/>
          </p:cNvPicPr>
          <p:nvPr/>
        </p:nvPicPr>
        <p:blipFill>
          <a:blip r:embed="rId9" cstate="print"/>
          <a:srcRect l="4518" t="2016" r="23192" b="9782"/>
          <a:stretch>
            <a:fillRect/>
          </a:stretch>
        </p:blipFill>
        <p:spPr bwMode="auto">
          <a:xfrm>
            <a:off x="304800" y="3886200"/>
            <a:ext cx="25908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14" name="Picture 29" descr="C:\Data\A_Photo &amp; PDF files\PICTURES\Equipment\Warehouse with inventory"/>
          <p:cNvPicPr>
            <a:picLocks noChangeAspect="1" noChangeArrowheads="1"/>
          </p:cNvPicPr>
          <p:nvPr/>
        </p:nvPicPr>
        <p:blipFill>
          <a:blip r:embed="rId10" cstate="print"/>
          <a:srcRect r="6342" b="20833"/>
          <a:stretch>
            <a:fillRect/>
          </a:stretch>
        </p:blipFill>
        <p:spPr bwMode="auto">
          <a:xfrm>
            <a:off x="304800" y="3733800"/>
            <a:ext cx="25908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16" name="Picture 31" descr="E:\My Documents\My Pictures\TV Shoot\husing4.jpg"/>
          <p:cNvPicPr>
            <a:picLocks noChangeAspect="1" noChangeArrowheads="1"/>
          </p:cNvPicPr>
          <p:nvPr/>
        </p:nvPicPr>
        <p:blipFill>
          <a:blip r:embed="rId11" cstate="print"/>
          <a:srcRect t="13278" r="23914" b="20747"/>
          <a:stretch>
            <a:fillRect/>
          </a:stretch>
        </p:blipFill>
        <p:spPr bwMode="auto">
          <a:xfrm>
            <a:off x="381000" y="774700"/>
            <a:ext cx="2667000" cy="227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17" name="Picture 32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477000" y="838200"/>
            <a:ext cx="2819400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3" name="Oval 33"/>
          <p:cNvSpPr>
            <a:spLocks noChangeArrowheads="1"/>
          </p:cNvSpPr>
          <p:nvPr/>
        </p:nvSpPr>
        <p:spPr bwMode="auto">
          <a:xfrm>
            <a:off x="3352800" y="914400"/>
            <a:ext cx="2667000" cy="762000"/>
          </a:xfrm>
          <a:prstGeom prst="ellips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endParaRPr lang="en-US"/>
          </a:p>
        </p:txBody>
      </p:sp>
      <p:sp>
        <p:nvSpPr>
          <p:cNvPr id="184354" name="Line 34"/>
          <p:cNvSpPr>
            <a:spLocks noChangeShapeType="1"/>
          </p:cNvSpPr>
          <p:nvPr/>
        </p:nvSpPr>
        <p:spPr bwMode="auto">
          <a:xfrm flipV="1">
            <a:off x="3048000" y="1524000"/>
            <a:ext cx="1752600" cy="2514600"/>
          </a:xfrm>
          <a:prstGeom prst="line">
            <a:avLst/>
          </a:prstGeom>
          <a:noFill/>
          <a:ln w="190500">
            <a:solidFill>
              <a:schemeClr val="hlink"/>
            </a:solidFill>
            <a:round/>
            <a:headEnd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4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43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43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3" grpId="0" animBg="1"/>
      <p:bldP spid="18435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/>
          <a:lstStyle/>
          <a:p>
            <a:pPr eaLnBrk="1" hangingPunct="1"/>
            <a:r>
              <a:rPr lang="en-US" dirty="0" smtClean="0"/>
              <a:t>Led To Goods Movement Growth</a:t>
            </a:r>
          </a:p>
        </p:txBody>
      </p:sp>
      <p:pic>
        <p:nvPicPr>
          <p:cNvPr id="107525" name="Picture 5"/>
          <p:cNvPicPr>
            <a:picLocks noChangeAspect="1" noChangeArrowheads="1"/>
          </p:cNvPicPr>
          <p:nvPr/>
        </p:nvPicPr>
        <p:blipFill>
          <a:blip r:embed="rId3" cstate="print"/>
          <a:srcRect t="1666"/>
          <a:stretch>
            <a:fillRect/>
          </a:stretch>
        </p:blipFill>
        <p:spPr bwMode="auto">
          <a:xfrm>
            <a:off x="0" y="863600"/>
            <a:ext cx="9144000" cy="599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24" descr="C:\WINDOWS\Desktop\Distribution Center.bmp"/>
          <p:cNvPicPr>
            <a:picLocks noChangeAspect="1" noChangeArrowheads="1"/>
          </p:cNvPicPr>
          <p:nvPr/>
        </p:nvPicPr>
        <p:blipFill>
          <a:blip r:embed="rId4" cstate="print"/>
          <a:srcRect l="17281" t="24001" r="11520" b="8000"/>
          <a:stretch>
            <a:fillRect/>
          </a:stretch>
        </p:blipFill>
        <p:spPr bwMode="auto">
          <a:xfrm>
            <a:off x="0" y="838200"/>
            <a:ext cx="91440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7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Population Growth </a:t>
            </a:r>
            <a:r>
              <a:rPr lang="en-US" u="sng" dirty="0" smtClean="0"/>
              <a:t>Slowed</a:t>
            </a:r>
            <a:endParaRPr lang="en-US" u="sng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024063"/>
            <a:ext cx="9164535" cy="4833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Straight Connector 5"/>
          <p:cNvCxnSpPr/>
          <p:nvPr/>
        </p:nvCxnSpPr>
        <p:spPr bwMode="auto">
          <a:xfrm rot="10800000" flipV="1">
            <a:off x="304800" y="4482752"/>
            <a:ext cx="8534400" cy="13048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Slowdown in </a:t>
            </a:r>
            <a:r>
              <a:rPr lang="en-US" u="sng" dirty="0" smtClean="0"/>
              <a:t>In-Migration</a:t>
            </a:r>
            <a:endParaRPr lang="en-US" u="sng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600201"/>
            <a:ext cx="9144000" cy="5193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0" y="1143000"/>
            <a:ext cx="9144000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2"/>
                </a:solidFill>
              </a:rPr>
              <a:t>Families no longer bringing </a:t>
            </a:r>
            <a:r>
              <a:rPr lang="en-US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wealth, income, skill, spending</a:t>
            </a:r>
            <a:endParaRPr lang="en-US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Retail Sales Growth</a:t>
            </a:r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47801"/>
            <a:ext cx="91440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Oval 3"/>
          <p:cNvSpPr/>
          <p:nvPr/>
        </p:nvSpPr>
        <p:spPr bwMode="auto">
          <a:xfrm>
            <a:off x="6477000" y="2362200"/>
            <a:ext cx="2667000" cy="129540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6" name="Straight Connector 5"/>
          <p:cNvCxnSpPr/>
          <p:nvPr/>
        </p:nvCxnSpPr>
        <p:spPr bwMode="auto">
          <a:xfrm rot="10800000">
            <a:off x="457200" y="3124200"/>
            <a:ext cx="8382000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Growth Rates of Retail Sales</a:t>
            </a:r>
            <a:endParaRPr lang="en-US" dirty="0"/>
          </a:p>
        </p:txBody>
      </p:sp>
      <p:sp>
        <p:nvSpPr>
          <p:cNvPr id="7171" name="AutoShape 3"/>
          <p:cNvSpPr>
            <a:spLocks noChangeAspect="1" noChangeArrowheads="1" noTextEdit="1"/>
          </p:cNvSpPr>
          <p:nvPr/>
        </p:nvSpPr>
        <p:spPr bwMode="auto">
          <a:xfrm>
            <a:off x="0" y="1752600"/>
            <a:ext cx="91440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25400" y="1784350"/>
            <a:ext cx="9080500" cy="4722813"/>
          </a:xfrm>
          <a:prstGeom prst="rect">
            <a:avLst/>
          </a:prstGeom>
          <a:solidFill>
            <a:srgbClr val="FFFFFF"/>
          </a:solidFill>
          <a:ln w="0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169863" y="2628900"/>
            <a:ext cx="8793163" cy="2908300"/>
          </a:xfrm>
          <a:prstGeom prst="rect">
            <a:avLst/>
          </a:prstGeom>
          <a:solidFill>
            <a:srgbClr val="FFFFFF"/>
          </a:solidFill>
          <a:ln w="0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75" name="Line 7"/>
          <p:cNvSpPr>
            <a:spLocks noChangeShapeType="1"/>
          </p:cNvSpPr>
          <p:nvPr/>
        </p:nvSpPr>
        <p:spPr bwMode="auto">
          <a:xfrm>
            <a:off x="169863" y="4083050"/>
            <a:ext cx="8793163" cy="1588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169863" y="2628900"/>
            <a:ext cx="8793163" cy="2892425"/>
          </a:xfrm>
          <a:prstGeom prst="rect">
            <a:avLst/>
          </a:prstGeom>
          <a:noFill/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01" name="Rectangle 33"/>
          <p:cNvSpPr>
            <a:spLocks noChangeArrowheads="1"/>
          </p:cNvSpPr>
          <p:nvPr/>
        </p:nvSpPr>
        <p:spPr bwMode="auto">
          <a:xfrm>
            <a:off x="1633538" y="4083050"/>
            <a:ext cx="155575" cy="1588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09" name="Rectangle 41"/>
          <p:cNvSpPr>
            <a:spLocks noChangeArrowheads="1"/>
          </p:cNvSpPr>
          <p:nvPr/>
        </p:nvSpPr>
        <p:spPr bwMode="auto">
          <a:xfrm>
            <a:off x="4978400" y="4083050"/>
            <a:ext cx="155575" cy="1588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10" name="Rectangle 42"/>
          <p:cNvSpPr>
            <a:spLocks noChangeArrowheads="1"/>
          </p:cNvSpPr>
          <p:nvPr/>
        </p:nvSpPr>
        <p:spPr bwMode="auto">
          <a:xfrm>
            <a:off x="5395913" y="4083050"/>
            <a:ext cx="157163" cy="15875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15" name="Rectangle 47"/>
          <p:cNvSpPr>
            <a:spLocks noChangeArrowheads="1"/>
          </p:cNvSpPr>
          <p:nvPr/>
        </p:nvSpPr>
        <p:spPr bwMode="auto">
          <a:xfrm>
            <a:off x="7486650" y="4067175"/>
            <a:ext cx="155575" cy="15875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98" name="Rectangle 30"/>
          <p:cNvSpPr>
            <a:spLocks noChangeArrowheads="1"/>
          </p:cNvSpPr>
          <p:nvPr/>
        </p:nvSpPr>
        <p:spPr bwMode="auto">
          <a:xfrm>
            <a:off x="379413" y="3816350"/>
            <a:ext cx="155575" cy="26670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99" name="Rectangle 31"/>
          <p:cNvSpPr>
            <a:spLocks noChangeArrowheads="1"/>
          </p:cNvSpPr>
          <p:nvPr/>
        </p:nvSpPr>
        <p:spPr bwMode="auto">
          <a:xfrm>
            <a:off x="796925" y="4083050"/>
            <a:ext cx="157163" cy="280988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00" name="Rectangle 32"/>
          <p:cNvSpPr>
            <a:spLocks noChangeArrowheads="1"/>
          </p:cNvSpPr>
          <p:nvPr/>
        </p:nvSpPr>
        <p:spPr bwMode="auto">
          <a:xfrm>
            <a:off x="1214438" y="4035425"/>
            <a:ext cx="157163" cy="47625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02" name="Rectangle 34"/>
          <p:cNvSpPr>
            <a:spLocks noChangeArrowheads="1"/>
          </p:cNvSpPr>
          <p:nvPr/>
        </p:nvSpPr>
        <p:spPr bwMode="auto">
          <a:xfrm>
            <a:off x="2051050" y="3660775"/>
            <a:ext cx="157163" cy="422275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03" name="Rectangle 35"/>
          <p:cNvSpPr>
            <a:spLocks noChangeArrowheads="1"/>
          </p:cNvSpPr>
          <p:nvPr/>
        </p:nvSpPr>
        <p:spPr bwMode="auto">
          <a:xfrm>
            <a:off x="2468563" y="3754438"/>
            <a:ext cx="157163" cy="328613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04" name="Rectangle 36"/>
          <p:cNvSpPr>
            <a:spLocks noChangeArrowheads="1"/>
          </p:cNvSpPr>
          <p:nvPr/>
        </p:nvSpPr>
        <p:spPr bwMode="auto">
          <a:xfrm>
            <a:off x="2887663" y="3597275"/>
            <a:ext cx="157163" cy="485775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05" name="Rectangle 37"/>
          <p:cNvSpPr>
            <a:spLocks noChangeArrowheads="1"/>
          </p:cNvSpPr>
          <p:nvPr/>
        </p:nvSpPr>
        <p:spPr bwMode="auto">
          <a:xfrm>
            <a:off x="3305175" y="3629025"/>
            <a:ext cx="157163" cy="454025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06" name="Rectangle 38"/>
          <p:cNvSpPr>
            <a:spLocks noChangeArrowheads="1"/>
          </p:cNvSpPr>
          <p:nvPr/>
        </p:nvSpPr>
        <p:spPr bwMode="auto">
          <a:xfrm>
            <a:off x="3724275" y="3706813"/>
            <a:ext cx="155575" cy="376238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07" name="Rectangle 39"/>
          <p:cNvSpPr>
            <a:spLocks noChangeArrowheads="1"/>
          </p:cNvSpPr>
          <p:nvPr/>
        </p:nvSpPr>
        <p:spPr bwMode="auto">
          <a:xfrm>
            <a:off x="4141788" y="3363913"/>
            <a:ext cx="157163" cy="719138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08" name="Rectangle 40"/>
          <p:cNvSpPr>
            <a:spLocks noChangeArrowheads="1"/>
          </p:cNvSpPr>
          <p:nvPr/>
        </p:nvSpPr>
        <p:spPr bwMode="auto">
          <a:xfrm>
            <a:off x="4559300" y="3222625"/>
            <a:ext cx="157163" cy="860425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11" name="Rectangle 43"/>
          <p:cNvSpPr>
            <a:spLocks noChangeArrowheads="1"/>
          </p:cNvSpPr>
          <p:nvPr/>
        </p:nvSpPr>
        <p:spPr bwMode="auto">
          <a:xfrm>
            <a:off x="5813425" y="3770313"/>
            <a:ext cx="157163" cy="312738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12" name="Rectangle 44"/>
          <p:cNvSpPr>
            <a:spLocks noChangeArrowheads="1"/>
          </p:cNvSpPr>
          <p:nvPr/>
        </p:nvSpPr>
        <p:spPr bwMode="auto">
          <a:xfrm>
            <a:off x="6232525" y="3457575"/>
            <a:ext cx="155575" cy="625475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13" name="Rectangle 45"/>
          <p:cNvSpPr>
            <a:spLocks noChangeArrowheads="1"/>
          </p:cNvSpPr>
          <p:nvPr/>
        </p:nvSpPr>
        <p:spPr bwMode="auto">
          <a:xfrm>
            <a:off x="6650038" y="3551238"/>
            <a:ext cx="157163" cy="531813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14" name="Rectangle 46"/>
          <p:cNvSpPr>
            <a:spLocks noChangeArrowheads="1"/>
          </p:cNvSpPr>
          <p:nvPr/>
        </p:nvSpPr>
        <p:spPr bwMode="auto">
          <a:xfrm>
            <a:off x="7067550" y="3770313"/>
            <a:ext cx="157163" cy="312738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16" name="Rectangle 48"/>
          <p:cNvSpPr>
            <a:spLocks noChangeArrowheads="1"/>
          </p:cNvSpPr>
          <p:nvPr/>
        </p:nvSpPr>
        <p:spPr bwMode="auto">
          <a:xfrm>
            <a:off x="7904163" y="4083050"/>
            <a:ext cx="157163" cy="37465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17" name="Rectangle 49"/>
          <p:cNvSpPr>
            <a:spLocks noChangeArrowheads="1"/>
          </p:cNvSpPr>
          <p:nvPr/>
        </p:nvSpPr>
        <p:spPr bwMode="auto">
          <a:xfrm>
            <a:off x="8321675" y="4083050"/>
            <a:ext cx="157163" cy="101600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18" name="Rectangle 50"/>
          <p:cNvSpPr>
            <a:spLocks noChangeArrowheads="1"/>
          </p:cNvSpPr>
          <p:nvPr/>
        </p:nvSpPr>
        <p:spPr bwMode="auto">
          <a:xfrm>
            <a:off x="8753475" y="3754438"/>
            <a:ext cx="157163" cy="328613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24" name="Rectangle 56"/>
          <p:cNvSpPr>
            <a:spLocks noChangeArrowheads="1"/>
          </p:cNvSpPr>
          <p:nvPr/>
        </p:nvSpPr>
        <p:spPr bwMode="auto">
          <a:xfrm>
            <a:off x="2455863" y="3551238"/>
            <a:ext cx="274638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5%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230" name="Rectangle 62"/>
          <p:cNvSpPr>
            <a:spLocks noChangeArrowheads="1"/>
          </p:cNvSpPr>
          <p:nvPr/>
        </p:nvSpPr>
        <p:spPr bwMode="auto">
          <a:xfrm>
            <a:off x="4951413" y="4098925"/>
            <a:ext cx="314325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-0%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231" name="Rectangle 63"/>
          <p:cNvSpPr>
            <a:spLocks noChangeArrowheads="1"/>
          </p:cNvSpPr>
          <p:nvPr/>
        </p:nvSpPr>
        <p:spPr bwMode="auto">
          <a:xfrm>
            <a:off x="5368925" y="4114800"/>
            <a:ext cx="314325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-0%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pSp>
        <p:nvGrpSpPr>
          <p:cNvPr id="129" name="Group 128"/>
          <p:cNvGrpSpPr/>
          <p:nvPr/>
        </p:nvGrpSpPr>
        <p:grpSpPr>
          <a:xfrm>
            <a:off x="169863" y="2674938"/>
            <a:ext cx="8713787" cy="2862262"/>
            <a:chOff x="169863" y="2674938"/>
            <a:chExt cx="8713787" cy="2862262"/>
          </a:xfrm>
        </p:grpSpPr>
        <p:sp>
          <p:nvSpPr>
            <p:cNvPr id="7177" name="Rectangle 9"/>
            <p:cNvSpPr>
              <a:spLocks noChangeArrowheads="1"/>
            </p:cNvSpPr>
            <p:nvPr/>
          </p:nvSpPr>
          <p:spPr bwMode="auto">
            <a:xfrm>
              <a:off x="209550" y="3190875"/>
              <a:ext cx="155575" cy="892175"/>
            </a:xfrm>
            <a:prstGeom prst="rect">
              <a:avLst/>
            </a:prstGeom>
            <a:solidFill>
              <a:srgbClr val="0000FF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78" name="Rectangle 10"/>
            <p:cNvSpPr>
              <a:spLocks noChangeArrowheads="1"/>
            </p:cNvSpPr>
            <p:nvPr/>
          </p:nvSpPr>
          <p:spPr bwMode="auto">
            <a:xfrm>
              <a:off x="627063" y="3925888"/>
              <a:ext cx="157163" cy="157163"/>
            </a:xfrm>
            <a:prstGeom prst="rect">
              <a:avLst/>
            </a:prstGeom>
            <a:solidFill>
              <a:srgbClr val="0000FF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79" name="Rectangle 11"/>
            <p:cNvSpPr>
              <a:spLocks noChangeArrowheads="1"/>
            </p:cNvSpPr>
            <p:nvPr/>
          </p:nvSpPr>
          <p:spPr bwMode="auto">
            <a:xfrm>
              <a:off x="1044575" y="4083050"/>
              <a:ext cx="157163" cy="454025"/>
            </a:xfrm>
            <a:prstGeom prst="rect">
              <a:avLst/>
            </a:prstGeom>
            <a:solidFill>
              <a:srgbClr val="0000FF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80" name="Rectangle 12"/>
            <p:cNvSpPr>
              <a:spLocks noChangeArrowheads="1"/>
            </p:cNvSpPr>
            <p:nvPr/>
          </p:nvSpPr>
          <p:spPr bwMode="auto">
            <a:xfrm>
              <a:off x="1463675" y="4005263"/>
              <a:ext cx="157163" cy="77788"/>
            </a:xfrm>
            <a:prstGeom prst="rect">
              <a:avLst/>
            </a:prstGeom>
            <a:solidFill>
              <a:srgbClr val="0000FF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81" name="Rectangle 13"/>
            <p:cNvSpPr>
              <a:spLocks noChangeArrowheads="1"/>
            </p:cNvSpPr>
            <p:nvPr/>
          </p:nvSpPr>
          <p:spPr bwMode="auto">
            <a:xfrm>
              <a:off x="1881188" y="3816350"/>
              <a:ext cx="157163" cy="266700"/>
            </a:xfrm>
            <a:prstGeom prst="rect">
              <a:avLst/>
            </a:prstGeom>
            <a:solidFill>
              <a:srgbClr val="0000FF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82" name="Rectangle 14"/>
            <p:cNvSpPr>
              <a:spLocks noChangeArrowheads="1"/>
            </p:cNvSpPr>
            <p:nvPr/>
          </p:nvSpPr>
          <p:spPr bwMode="auto">
            <a:xfrm>
              <a:off x="2298700" y="3786188"/>
              <a:ext cx="157163" cy="296863"/>
            </a:xfrm>
            <a:prstGeom prst="rect">
              <a:avLst/>
            </a:prstGeom>
            <a:solidFill>
              <a:srgbClr val="0000FF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83" name="Rectangle 15"/>
            <p:cNvSpPr>
              <a:spLocks noChangeArrowheads="1"/>
            </p:cNvSpPr>
            <p:nvPr/>
          </p:nvSpPr>
          <p:spPr bwMode="auto">
            <a:xfrm>
              <a:off x="2717800" y="3770313"/>
              <a:ext cx="157163" cy="312738"/>
            </a:xfrm>
            <a:prstGeom prst="rect">
              <a:avLst/>
            </a:prstGeom>
            <a:solidFill>
              <a:srgbClr val="0000FF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84" name="Rectangle 16"/>
            <p:cNvSpPr>
              <a:spLocks noChangeArrowheads="1"/>
            </p:cNvSpPr>
            <p:nvPr/>
          </p:nvSpPr>
          <p:spPr bwMode="auto">
            <a:xfrm>
              <a:off x="3135313" y="3613150"/>
              <a:ext cx="157163" cy="469900"/>
            </a:xfrm>
            <a:prstGeom prst="rect">
              <a:avLst/>
            </a:prstGeom>
            <a:solidFill>
              <a:srgbClr val="0000FF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85" name="Rectangle 17"/>
            <p:cNvSpPr>
              <a:spLocks noChangeArrowheads="1"/>
            </p:cNvSpPr>
            <p:nvPr/>
          </p:nvSpPr>
          <p:spPr bwMode="auto">
            <a:xfrm>
              <a:off x="3554413" y="3832225"/>
              <a:ext cx="155575" cy="250825"/>
            </a:xfrm>
            <a:prstGeom prst="rect">
              <a:avLst/>
            </a:prstGeom>
            <a:solidFill>
              <a:srgbClr val="0000FF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86" name="Rectangle 18"/>
            <p:cNvSpPr>
              <a:spLocks noChangeArrowheads="1"/>
            </p:cNvSpPr>
            <p:nvPr/>
          </p:nvSpPr>
          <p:spPr bwMode="auto">
            <a:xfrm>
              <a:off x="3971925" y="3457575"/>
              <a:ext cx="157163" cy="625475"/>
            </a:xfrm>
            <a:prstGeom prst="rect">
              <a:avLst/>
            </a:prstGeom>
            <a:solidFill>
              <a:srgbClr val="0000FF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87" name="Rectangle 19"/>
            <p:cNvSpPr>
              <a:spLocks noChangeArrowheads="1"/>
            </p:cNvSpPr>
            <p:nvPr/>
          </p:nvSpPr>
          <p:spPr bwMode="auto">
            <a:xfrm>
              <a:off x="4389438" y="3379788"/>
              <a:ext cx="157163" cy="703263"/>
            </a:xfrm>
            <a:prstGeom prst="rect">
              <a:avLst/>
            </a:prstGeom>
            <a:solidFill>
              <a:srgbClr val="0000FF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88" name="Rectangle 20"/>
            <p:cNvSpPr>
              <a:spLocks noChangeArrowheads="1"/>
            </p:cNvSpPr>
            <p:nvPr/>
          </p:nvSpPr>
          <p:spPr bwMode="auto">
            <a:xfrm>
              <a:off x="4808538" y="3425825"/>
              <a:ext cx="155575" cy="657225"/>
            </a:xfrm>
            <a:prstGeom prst="rect">
              <a:avLst/>
            </a:prstGeom>
            <a:solidFill>
              <a:srgbClr val="0000FF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89" name="Rectangle 21"/>
            <p:cNvSpPr>
              <a:spLocks noChangeArrowheads="1"/>
            </p:cNvSpPr>
            <p:nvPr/>
          </p:nvSpPr>
          <p:spPr bwMode="auto">
            <a:xfrm>
              <a:off x="5226050" y="4019550"/>
              <a:ext cx="157163" cy="63500"/>
            </a:xfrm>
            <a:prstGeom prst="rect">
              <a:avLst/>
            </a:prstGeom>
            <a:solidFill>
              <a:srgbClr val="0000FF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90" name="Rectangle 22"/>
            <p:cNvSpPr>
              <a:spLocks noChangeArrowheads="1"/>
            </p:cNvSpPr>
            <p:nvPr/>
          </p:nvSpPr>
          <p:spPr bwMode="auto">
            <a:xfrm>
              <a:off x="5643563" y="3706813"/>
              <a:ext cx="157163" cy="376238"/>
            </a:xfrm>
            <a:prstGeom prst="rect">
              <a:avLst/>
            </a:prstGeom>
            <a:solidFill>
              <a:srgbClr val="0000FF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91" name="Rectangle 23"/>
            <p:cNvSpPr>
              <a:spLocks noChangeArrowheads="1"/>
            </p:cNvSpPr>
            <p:nvPr/>
          </p:nvSpPr>
          <p:spPr bwMode="auto">
            <a:xfrm>
              <a:off x="6062663" y="3081338"/>
              <a:ext cx="155575" cy="1001713"/>
            </a:xfrm>
            <a:prstGeom prst="rect">
              <a:avLst/>
            </a:prstGeom>
            <a:solidFill>
              <a:srgbClr val="0000FF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92" name="Rectangle 24"/>
            <p:cNvSpPr>
              <a:spLocks noChangeArrowheads="1"/>
            </p:cNvSpPr>
            <p:nvPr/>
          </p:nvSpPr>
          <p:spPr bwMode="auto">
            <a:xfrm>
              <a:off x="6480175" y="2878138"/>
              <a:ext cx="157163" cy="1204913"/>
            </a:xfrm>
            <a:prstGeom prst="rect">
              <a:avLst/>
            </a:prstGeom>
            <a:solidFill>
              <a:srgbClr val="0000FF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93" name="Rectangle 25"/>
            <p:cNvSpPr>
              <a:spLocks noChangeArrowheads="1"/>
            </p:cNvSpPr>
            <p:nvPr/>
          </p:nvSpPr>
          <p:spPr bwMode="auto">
            <a:xfrm>
              <a:off x="6897688" y="3190875"/>
              <a:ext cx="157163" cy="892175"/>
            </a:xfrm>
            <a:prstGeom prst="rect">
              <a:avLst/>
            </a:prstGeom>
            <a:solidFill>
              <a:srgbClr val="0000FF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94" name="Rectangle 26"/>
            <p:cNvSpPr>
              <a:spLocks noChangeArrowheads="1"/>
            </p:cNvSpPr>
            <p:nvPr/>
          </p:nvSpPr>
          <p:spPr bwMode="auto">
            <a:xfrm>
              <a:off x="7316788" y="4083050"/>
              <a:ext cx="157163" cy="61913"/>
            </a:xfrm>
            <a:prstGeom prst="rect">
              <a:avLst/>
            </a:prstGeom>
            <a:solidFill>
              <a:srgbClr val="0000FF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95" name="Rectangle 27"/>
            <p:cNvSpPr>
              <a:spLocks noChangeArrowheads="1"/>
            </p:cNvSpPr>
            <p:nvPr/>
          </p:nvSpPr>
          <p:spPr bwMode="auto">
            <a:xfrm>
              <a:off x="7734300" y="3957638"/>
              <a:ext cx="157163" cy="125413"/>
            </a:xfrm>
            <a:prstGeom prst="rect">
              <a:avLst/>
            </a:prstGeom>
            <a:solidFill>
              <a:srgbClr val="0000FF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96" name="Rectangle 28"/>
            <p:cNvSpPr>
              <a:spLocks noChangeArrowheads="1"/>
            </p:cNvSpPr>
            <p:nvPr/>
          </p:nvSpPr>
          <p:spPr bwMode="auto">
            <a:xfrm>
              <a:off x="8151813" y="4083050"/>
              <a:ext cx="157163" cy="1282700"/>
            </a:xfrm>
            <a:prstGeom prst="rect">
              <a:avLst/>
            </a:prstGeom>
            <a:solidFill>
              <a:srgbClr val="0000FF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97" name="Rectangle 29"/>
            <p:cNvSpPr>
              <a:spLocks noChangeArrowheads="1"/>
            </p:cNvSpPr>
            <p:nvPr/>
          </p:nvSpPr>
          <p:spPr bwMode="auto">
            <a:xfrm>
              <a:off x="8583613" y="3316288"/>
              <a:ext cx="157163" cy="766763"/>
            </a:xfrm>
            <a:prstGeom prst="rect">
              <a:avLst/>
            </a:prstGeom>
            <a:solidFill>
              <a:srgbClr val="0000FF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40" name="Rectangle 72"/>
            <p:cNvSpPr>
              <a:spLocks noChangeArrowheads="1"/>
            </p:cNvSpPr>
            <p:nvPr/>
          </p:nvSpPr>
          <p:spPr bwMode="auto">
            <a:xfrm>
              <a:off x="169863" y="2987675"/>
              <a:ext cx="352425" cy="219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</a:rPr>
                <a:t>12%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7241" name="Rectangle 73"/>
            <p:cNvSpPr>
              <a:spLocks noChangeArrowheads="1"/>
            </p:cNvSpPr>
            <p:nvPr/>
          </p:nvSpPr>
          <p:spPr bwMode="auto">
            <a:xfrm>
              <a:off x="614363" y="3722688"/>
              <a:ext cx="274638" cy="219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</a:rPr>
                <a:t>2%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7242" name="Rectangle 74"/>
            <p:cNvSpPr>
              <a:spLocks noChangeArrowheads="1"/>
            </p:cNvSpPr>
            <p:nvPr/>
          </p:nvSpPr>
          <p:spPr bwMode="auto">
            <a:xfrm>
              <a:off x="1019175" y="4551363"/>
              <a:ext cx="314325" cy="219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</a:rPr>
                <a:t>-6%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7243" name="Rectangle 75"/>
            <p:cNvSpPr>
              <a:spLocks noChangeArrowheads="1"/>
            </p:cNvSpPr>
            <p:nvPr/>
          </p:nvSpPr>
          <p:spPr bwMode="auto">
            <a:xfrm>
              <a:off x="1450975" y="3802063"/>
              <a:ext cx="274638" cy="219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</a:rPr>
                <a:t>1%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7244" name="Rectangle 76"/>
            <p:cNvSpPr>
              <a:spLocks noChangeArrowheads="1"/>
            </p:cNvSpPr>
            <p:nvPr/>
          </p:nvSpPr>
          <p:spPr bwMode="auto">
            <a:xfrm>
              <a:off x="1868488" y="3613150"/>
              <a:ext cx="274638" cy="219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</a:rPr>
                <a:t>4%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7245" name="Rectangle 77"/>
            <p:cNvSpPr>
              <a:spLocks noChangeArrowheads="1"/>
            </p:cNvSpPr>
            <p:nvPr/>
          </p:nvSpPr>
          <p:spPr bwMode="auto">
            <a:xfrm>
              <a:off x="2286000" y="3582988"/>
              <a:ext cx="274638" cy="219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</a:rPr>
                <a:t>4%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7246" name="Rectangle 78"/>
            <p:cNvSpPr>
              <a:spLocks noChangeArrowheads="1"/>
            </p:cNvSpPr>
            <p:nvPr/>
          </p:nvSpPr>
          <p:spPr bwMode="auto">
            <a:xfrm>
              <a:off x="2705100" y="3567113"/>
              <a:ext cx="274638" cy="219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</a:rPr>
                <a:t>4%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7247" name="Rectangle 79"/>
            <p:cNvSpPr>
              <a:spLocks noChangeArrowheads="1"/>
            </p:cNvSpPr>
            <p:nvPr/>
          </p:nvSpPr>
          <p:spPr bwMode="auto">
            <a:xfrm>
              <a:off x="3122613" y="3409950"/>
              <a:ext cx="274638" cy="219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</a:rPr>
                <a:t>6%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7248" name="Rectangle 80"/>
            <p:cNvSpPr>
              <a:spLocks noChangeArrowheads="1"/>
            </p:cNvSpPr>
            <p:nvPr/>
          </p:nvSpPr>
          <p:spPr bwMode="auto">
            <a:xfrm>
              <a:off x="3540125" y="3629025"/>
              <a:ext cx="274638" cy="219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</a:rPr>
                <a:t>3%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7249" name="Rectangle 81"/>
            <p:cNvSpPr>
              <a:spLocks noChangeArrowheads="1"/>
            </p:cNvSpPr>
            <p:nvPr/>
          </p:nvSpPr>
          <p:spPr bwMode="auto">
            <a:xfrm>
              <a:off x="3959225" y="3254375"/>
              <a:ext cx="274638" cy="219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</a:rPr>
                <a:t>9%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7250" name="Rectangle 82"/>
            <p:cNvSpPr>
              <a:spLocks noChangeArrowheads="1"/>
            </p:cNvSpPr>
            <p:nvPr/>
          </p:nvSpPr>
          <p:spPr bwMode="auto">
            <a:xfrm>
              <a:off x="4337050" y="3175000"/>
              <a:ext cx="352425" cy="219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</a:rPr>
                <a:t>10%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7251" name="Rectangle 83"/>
            <p:cNvSpPr>
              <a:spLocks noChangeArrowheads="1"/>
            </p:cNvSpPr>
            <p:nvPr/>
          </p:nvSpPr>
          <p:spPr bwMode="auto">
            <a:xfrm>
              <a:off x="4794250" y="3222625"/>
              <a:ext cx="274638" cy="219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</a:rPr>
                <a:t>9%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7252" name="Rectangle 84"/>
            <p:cNvSpPr>
              <a:spLocks noChangeArrowheads="1"/>
            </p:cNvSpPr>
            <p:nvPr/>
          </p:nvSpPr>
          <p:spPr bwMode="auto">
            <a:xfrm>
              <a:off x="5213350" y="3816350"/>
              <a:ext cx="274638" cy="219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</a:rPr>
                <a:t>1%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7253" name="Rectangle 85"/>
            <p:cNvSpPr>
              <a:spLocks noChangeArrowheads="1"/>
            </p:cNvSpPr>
            <p:nvPr/>
          </p:nvSpPr>
          <p:spPr bwMode="auto">
            <a:xfrm>
              <a:off x="5630863" y="3503613"/>
              <a:ext cx="274638" cy="219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</a:rPr>
                <a:t>5%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7254" name="Rectangle 86"/>
            <p:cNvSpPr>
              <a:spLocks noChangeArrowheads="1"/>
            </p:cNvSpPr>
            <p:nvPr/>
          </p:nvSpPr>
          <p:spPr bwMode="auto">
            <a:xfrm>
              <a:off x="6010275" y="2878138"/>
              <a:ext cx="352425" cy="219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</a:rPr>
                <a:t>14%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7255" name="Rectangle 87"/>
            <p:cNvSpPr>
              <a:spLocks noChangeArrowheads="1"/>
            </p:cNvSpPr>
            <p:nvPr/>
          </p:nvSpPr>
          <p:spPr bwMode="auto">
            <a:xfrm>
              <a:off x="6427788" y="2674938"/>
              <a:ext cx="352425" cy="219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</a:rPr>
                <a:t>17%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7256" name="Rectangle 88"/>
            <p:cNvSpPr>
              <a:spLocks noChangeArrowheads="1"/>
            </p:cNvSpPr>
            <p:nvPr/>
          </p:nvSpPr>
          <p:spPr bwMode="auto">
            <a:xfrm>
              <a:off x="6845300" y="2987675"/>
              <a:ext cx="352425" cy="219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</a:rPr>
                <a:t>12%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7257" name="Rectangle 89"/>
            <p:cNvSpPr>
              <a:spLocks noChangeArrowheads="1"/>
            </p:cNvSpPr>
            <p:nvPr/>
          </p:nvSpPr>
          <p:spPr bwMode="auto">
            <a:xfrm>
              <a:off x="7289800" y="4160838"/>
              <a:ext cx="314325" cy="219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</a:rPr>
                <a:t>-1%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7258" name="Rectangle 90"/>
            <p:cNvSpPr>
              <a:spLocks noChangeArrowheads="1"/>
            </p:cNvSpPr>
            <p:nvPr/>
          </p:nvSpPr>
          <p:spPr bwMode="auto">
            <a:xfrm>
              <a:off x="7721600" y="3754438"/>
              <a:ext cx="274638" cy="219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</a:rPr>
                <a:t>2%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7259" name="Rectangle 91"/>
            <p:cNvSpPr>
              <a:spLocks noChangeArrowheads="1"/>
            </p:cNvSpPr>
            <p:nvPr/>
          </p:nvSpPr>
          <p:spPr bwMode="auto">
            <a:xfrm>
              <a:off x="8086725" y="5318125"/>
              <a:ext cx="404813" cy="219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</a:rPr>
                <a:t>-18%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7260" name="Rectangle 92"/>
            <p:cNvSpPr>
              <a:spLocks noChangeArrowheads="1"/>
            </p:cNvSpPr>
            <p:nvPr/>
          </p:nvSpPr>
          <p:spPr bwMode="auto">
            <a:xfrm>
              <a:off x="8531225" y="3113088"/>
              <a:ext cx="352425" cy="219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</a:rPr>
                <a:t>11%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  <p:sp>
        <p:nvSpPr>
          <p:cNvPr id="7261" name="Rectangle 93"/>
          <p:cNvSpPr>
            <a:spLocks noChangeArrowheads="1"/>
          </p:cNvSpPr>
          <p:nvPr/>
        </p:nvSpPr>
        <p:spPr bwMode="auto">
          <a:xfrm rot="18900000">
            <a:off x="184150" y="5713413"/>
            <a:ext cx="339725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1990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262" name="Rectangle 94"/>
          <p:cNvSpPr>
            <a:spLocks noChangeArrowheads="1"/>
          </p:cNvSpPr>
          <p:nvPr/>
        </p:nvSpPr>
        <p:spPr bwMode="auto">
          <a:xfrm rot="18900000">
            <a:off x="601663" y="5713413"/>
            <a:ext cx="339725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1991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263" name="Rectangle 95"/>
          <p:cNvSpPr>
            <a:spLocks noChangeArrowheads="1"/>
          </p:cNvSpPr>
          <p:nvPr/>
        </p:nvSpPr>
        <p:spPr bwMode="auto">
          <a:xfrm rot="18900000">
            <a:off x="1019175" y="5713413"/>
            <a:ext cx="339725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1992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264" name="Rectangle 96"/>
          <p:cNvSpPr>
            <a:spLocks noChangeArrowheads="1"/>
          </p:cNvSpPr>
          <p:nvPr/>
        </p:nvSpPr>
        <p:spPr bwMode="auto">
          <a:xfrm rot="18900000">
            <a:off x="1438275" y="5713413"/>
            <a:ext cx="339725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1993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265" name="Rectangle 97"/>
          <p:cNvSpPr>
            <a:spLocks noChangeArrowheads="1"/>
          </p:cNvSpPr>
          <p:nvPr/>
        </p:nvSpPr>
        <p:spPr bwMode="auto">
          <a:xfrm rot="18900000">
            <a:off x="1855788" y="5713413"/>
            <a:ext cx="339725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1994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266" name="Rectangle 98"/>
          <p:cNvSpPr>
            <a:spLocks noChangeArrowheads="1"/>
          </p:cNvSpPr>
          <p:nvPr/>
        </p:nvSpPr>
        <p:spPr bwMode="auto">
          <a:xfrm rot="18900000">
            <a:off x="2274888" y="5713413"/>
            <a:ext cx="339725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1995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267" name="Rectangle 99"/>
          <p:cNvSpPr>
            <a:spLocks noChangeArrowheads="1"/>
          </p:cNvSpPr>
          <p:nvPr/>
        </p:nvSpPr>
        <p:spPr bwMode="auto">
          <a:xfrm rot="18900000">
            <a:off x="2692400" y="5713413"/>
            <a:ext cx="339725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1996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268" name="Rectangle 100"/>
          <p:cNvSpPr>
            <a:spLocks noChangeArrowheads="1"/>
          </p:cNvSpPr>
          <p:nvPr/>
        </p:nvSpPr>
        <p:spPr bwMode="auto">
          <a:xfrm rot="18900000">
            <a:off x="3109913" y="5713413"/>
            <a:ext cx="339725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1997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269" name="Rectangle 101"/>
          <p:cNvSpPr>
            <a:spLocks noChangeArrowheads="1"/>
          </p:cNvSpPr>
          <p:nvPr/>
        </p:nvSpPr>
        <p:spPr bwMode="auto">
          <a:xfrm rot="18900000">
            <a:off x="3529013" y="5713413"/>
            <a:ext cx="339725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1998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270" name="Rectangle 102"/>
          <p:cNvSpPr>
            <a:spLocks noChangeArrowheads="1"/>
          </p:cNvSpPr>
          <p:nvPr/>
        </p:nvSpPr>
        <p:spPr bwMode="auto">
          <a:xfrm rot="18900000">
            <a:off x="3946525" y="5713413"/>
            <a:ext cx="339725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1999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271" name="Rectangle 103"/>
          <p:cNvSpPr>
            <a:spLocks noChangeArrowheads="1"/>
          </p:cNvSpPr>
          <p:nvPr/>
        </p:nvSpPr>
        <p:spPr bwMode="auto">
          <a:xfrm rot="18900000">
            <a:off x="4364038" y="5713413"/>
            <a:ext cx="339725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2000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272" name="Rectangle 104"/>
          <p:cNvSpPr>
            <a:spLocks noChangeArrowheads="1"/>
          </p:cNvSpPr>
          <p:nvPr/>
        </p:nvSpPr>
        <p:spPr bwMode="auto">
          <a:xfrm rot="18900000">
            <a:off x="4795838" y="5713413"/>
            <a:ext cx="339725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2001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273" name="Rectangle 105"/>
          <p:cNvSpPr>
            <a:spLocks noChangeArrowheads="1"/>
          </p:cNvSpPr>
          <p:nvPr/>
        </p:nvSpPr>
        <p:spPr bwMode="auto">
          <a:xfrm rot="18900000">
            <a:off x="5213350" y="5713413"/>
            <a:ext cx="339725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2002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274" name="Rectangle 106"/>
          <p:cNvSpPr>
            <a:spLocks noChangeArrowheads="1"/>
          </p:cNvSpPr>
          <p:nvPr/>
        </p:nvSpPr>
        <p:spPr bwMode="auto">
          <a:xfrm rot="18900000">
            <a:off x="5632450" y="5713413"/>
            <a:ext cx="339725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2003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275" name="Rectangle 107"/>
          <p:cNvSpPr>
            <a:spLocks noChangeArrowheads="1"/>
          </p:cNvSpPr>
          <p:nvPr/>
        </p:nvSpPr>
        <p:spPr bwMode="auto">
          <a:xfrm rot="18900000">
            <a:off x="6049963" y="5713413"/>
            <a:ext cx="339725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2004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276" name="Rectangle 108"/>
          <p:cNvSpPr>
            <a:spLocks noChangeArrowheads="1"/>
          </p:cNvSpPr>
          <p:nvPr/>
        </p:nvSpPr>
        <p:spPr bwMode="auto">
          <a:xfrm rot="18900000">
            <a:off x="6467475" y="5713413"/>
            <a:ext cx="339725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2005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277" name="Rectangle 109"/>
          <p:cNvSpPr>
            <a:spLocks noChangeArrowheads="1"/>
          </p:cNvSpPr>
          <p:nvPr/>
        </p:nvSpPr>
        <p:spPr bwMode="auto">
          <a:xfrm rot="18900000">
            <a:off x="6886575" y="5713413"/>
            <a:ext cx="339725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2006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278" name="Rectangle 110"/>
          <p:cNvSpPr>
            <a:spLocks noChangeArrowheads="1"/>
          </p:cNvSpPr>
          <p:nvPr/>
        </p:nvSpPr>
        <p:spPr bwMode="auto">
          <a:xfrm rot="18900000">
            <a:off x="7304088" y="5713413"/>
            <a:ext cx="339725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2007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279" name="Rectangle 111"/>
          <p:cNvSpPr>
            <a:spLocks noChangeArrowheads="1"/>
          </p:cNvSpPr>
          <p:nvPr/>
        </p:nvSpPr>
        <p:spPr bwMode="auto">
          <a:xfrm rot="18900000">
            <a:off x="7721600" y="5713413"/>
            <a:ext cx="339725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2008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280" name="Rectangle 112"/>
          <p:cNvSpPr>
            <a:spLocks noChangeArrowheads="1"/>
          </p:cNvSpPr>
          <p:nvPr/>
        </p:nvSpPr>
        <p:spPr bwMode="auto">
          <a:xfrm rot="18900000">
            <a:off x="8140700" y="5713413"/>
            <a:ext cx="339725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2009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281" name="Rectangle 113"/>
          <p:cNvSpPr>
            <a:spLocks noChangeArrowheads="1"/>
          </p:cNvSpPr>
          <p:nvPr/>
        </p:nvSpPr>
        <p:spPr bwMode="auto">
          <a:xfrm rot="18900000">
            <a:off x="8558213" y="5713413"/>
            <a:ext cx="339725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2010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282" name="Line 114"/>
          <p:cNvSpPr>
            <a:spLocks noChangeShapeType="1"/>
          </p:cNvSpPr>
          <p:nvPr/>
        </p:nvSpPr>
        <p:spPr bwMode="auto">
          <a:xfrm flipV="1">
            <a:off x="169863" y="2628900"/>
            <a:ext cx="1588" cy="2892425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83" name="Rectangle 115"/>
          <p:cNvSpPr>
            <a:spLocks noChangeArrowheads="1"/>
          </p:cNvSpPr>
          <p:nvPr/>
        </p:nvSpPr>
        <p:spPr bwMode="auto">
          <a:xfrm>
            <a:off x="3697288" y="2549525"/>
            <a:ext cx="1724025" cy="31273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84" name="Rectangle 116"/>
          <p:cNvSpPr>
            <a:spLocks noChangeArrowheads="1"/>
          </p:cNvSpPr>
          <p:nvPr/>
        </p:nvSpPr>
        <p:spPr bwMode="auto">
          <a:xfrm>
            <a:off x="3827463" y="2628900"/>
            <a:ext cx="117475" cy="155575"/>
          </a:xfrm>
          <a:prstGeom prst="rect">
            <a:avLst/>
          </a:prstGeom>
          <a:solidFill>
            <a:srgbClr val="0000FF"/>
          </a:solidFill>
          <a:ln w="0">
            <a:solidFill>
              <a:srgbClr val="0000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85" name="Rectangle 117"/>
          <p:cNvSpPr>
            <a:spLocks noChangeArrowheads="1"/>
          </p:cNvSpPr>
          <p:nvPr/>
        </p:nvSpPr>
        <p:spPr bwMode="auto">
          <a:xfrm>
            <a:off x="3827463" y="2628900"/>
            <a:ext cx="117475" cy="139700"/>
          </a:xfrm>
          <a:prstGeom prst="rect">
            <a:avLst/>
          </a:prstGeom>
          <a:noFill/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86" name="Rectangle 118"/>
          <p:cNvSpPr>
            <a:spLocks noChangeArrowheads="1"/>
          </p:cNvSpPr>
          <p:nvPr/>
        </p:nvSpPr>
        <p:spPr bwMode="auto">
          <a:xfrm>
            <a:off x="4024313" y="2628900"/>
            <a:ext cx="574675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Kern Co.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287" name="Rectangle 119"/>
          <p:cNvSpPr>
            <a:spLocks noChangeArrowheads="1"/>
          </p:cNvSpPr>
          <p:nvPr/>
        </p:nvSpPr>
        <p:spPr bwMode="auto">
          <a:xfrm>
            <a:off x="4598988" y="2628900"/>
            <a:ext cx="117475" cy="155575"/>
          </a:xfrm>
          <a:prstGeom prst="rect">
            <a:avLst/>
          </a:prstGeom>
          <a:solidFill>
            <a:srgbClr val="FFFF00"/>
          </a:solidFill>
          <a:ln w="0">
            <a:solidFill>
              <a:srgbClr val="FFFF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88" name="Rectangle 120"/>
          <p:cNvSpPr>
            <a:spLocks noChangeArrowheads="1"/>
          </p:cNvSpPr>
          <p:nvPr/>
        </p:nvSpPr>
        <p:spPr bwMode="auto">
          <a:xfrm>
            <a:off x="4598988" y="2628900"/>
            <a:ext cx="117475" cy="139700"/>
          </a:xfrm>
          <a:prstGeom prst="rect">
            <a:avLst/>
          </a:prstGeom>
          <a:noFill/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89" name="Rectangle 121"/>
          <p:cNvSpPr>
            <a:spLocks noChangeArrowheads="1"/>
          </p:cNvSpPr>
          <p:nvPr/>
        </p:nvSpPr>
        <p:spPr bwMode="auto">
          <a:xfrm>
            <a:off x="4794250" y="2628900"/>
            <a:ext cx="627063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California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290" name="Rectangle 122"/>
          <p:cNvSpPr>
            <a:spLocks noChangeArrowheads="1"/>
          </p:cNvSpPr>
          <p:nvPr/>
        </p:nvSpPr>
        <p:spPr bwMode="auto">
          <a:xfrm>
            <a:off x="2378075" y="6069013"/>
            <a:ext cx="4102100" cy="2968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91" name="Rectangle 123"/>
          <p:cNvSpPr>
            <a:spLocks noChangeArrowheads="1"/>
          </p:cNvSpPr>
          <p:nvPr/>
        </p:nvSpPr>
        <p:spPr bwMode="auto">
          <a:xfrm>
            <a:off x="2730500" y="6130925"/>
            <a:ext cx="3802063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Source:  CA Board of Equalization, Hinderliter DeLlamas (2010)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292" name="Rectangle 124"/>
          <p:cNvSpPr>
            <a:spLocks noChangeArrowheads="1"/>
          </p:cNvSpPr>
          <p:nvPr/>
        </p:nvSpPr>
        <p:spPr bwMode="auto">
          <a:xfrm>
            <a:off x="2992438" y="1878013"/>
            <a:ext cx="3484562" cy="609600"/>
          </a:xfrm>
          <a:prstGeom prst="rect">
            <a:avLst/>
          </a:prstGeom>
          <a:solidFill>
            <a:srgbClr val="000000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93" name="Rectangle 125"/>
          <p:cNvSpPr>
            <a:spLocks noChangeArrowheads="1"/>
          </p:cNvSpPr>
          <p:nvPr/>
        </p:nvSpPr>
        <p:spPr bwMode="auto">
          <a:xfrm>
            <a:off x="3554413" y="1939925"/>
            <a:ext cx="1881188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MS Sans Serif" charset="0"/>
              </a:rPr>
              <a:t>Growth of Retail Sales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294" name="Rectangle 126"/>
          <p:cNvSpPr>
            <a:spLocks noChangeArrowheads="1"/>
          </p:cNvSpPr>
          <p:nvPr/>
        </p:nvSpPr>
        <p:spPr bwMode="auto">
          <a:xfrm>
            <a:off x="3122613" y="2190750"/>
            <a:ext cx="2690813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MS Sans Serif" charset="0"/>
              </a:rPr>
              <a:t>Kern Co. &amp; California, 1990-2010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295" name="Rectangle 127"/>
          <p:cNvSpPr>
            <a:spLocks noChangeArrowheads="1"/>
          </p:cNvSpPr>
          <p:nvPr/>
        </p:nvSpPr>
        <p:spPr bwMode="auto">
          <a:xfrm>
            <a:off x="25400" y="1784350"/>
            <a:ext cx="9080500" cy="4722813"/>
          </a:xfrm>
          <a:prstGeom prst="rect">
            <a:avLst/>
          </a:prstGeom>
          <a:noFill/>
          <a:ln w="16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178" name="Straight Connector 177"/>
          <p:cNvCxnSpPr/>
          <p:nvPr/>
        </p:nvCxnSpPr>
        <p:spPr bwMode="auto">
          <a:xfrm rot="5400000">
            <a:off x="3506289" y="4305300"/>
            <a:ext cx="2514600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7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7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7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7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7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7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7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7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7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7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98" grpId="0" animBg="1"/>
      <p:bldP spid="7199" grpId="0" animBg="1"/>
      <p:bldP spid="7200" grpId="0" animBg="1"/>
      <p:bldP spid="7202" grpId="0" animBg="1"/>
      <p:bldP spid="7203" grpId="0" animBg="1"/>
      <p:bldP spid="7204" grpId="0" animBg="1"/>
      <p:bldP spid="7205" grpId="0" animBg="1"/>
      <p:bldP spid="7206" grpId="0" animBg="1"/>
      <p:bldP spid="7207" grpId="0" animBg="1"/>
      <p:bldP spid="7208" grpId="0" animBg="1"/>
      <p:bldP spid="7211" grpId="0" animBg="1"/>
      <p:bldP spid="7212" grpId="0" animBg="1"/>
      <p:bldP spid="7213" grpId="0" animBg="1"/>
      <p:bldP spid="7214" grpId="0" animBg="1"/>
      <p:bldP spid="7216" grpId="0" animBg="1"/>
      <p:bldP spid="7217" grpId="0" animBg="1"/>
      <p:bldP spid="7218" grpId="0" animBg="1"/>
      <p:bldP spid="7224" grpId="0"/>
      <p:bldP spid="7230" grpId="0"/>
      <p:bldP spid="7231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Report Card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1676400"/>
            <a:ext cx="9144000" cy="4124206"/>
          </a:xfrm>
          <a:prstGeom prst="rect">
            <a:avLst/>
          </a:prstGeom>
          <a:solidFill>
            <a:schemeClr val="accent1"/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marL="914400" lvl="1" indent="-457200">
              <a:spcAft>
                <a:spcPts val="1200"/>
              </a:spcAft>
            </a:pPr>
            <a:r>
              <a:rPr lang="en-US" u="sng" dirty="0" smtClean="0">
                <a:solidFill>
                  <a:schemeClr val="bg2"/>
                </a:solidFill>
              </a:rPr>
              <a:t>Sector		Grade		Issues</a:t>
            </a:r>
          </a:p>
          <a:p>
            <a:pPr marL="457200" indent="-457200">
              <a:spcAft>
                <a:spcPts val="1200"/>
              </a:spcAft>
              <a:buAutoNum type="arabicPeriod"/>
            </a:pPr>
            <a:r>
              <a:rPr lang="en-US" dirty="0" smtClean="0">
                <a:solidFill>
                  <a:schemeClr val="bg2"/>
                </a:solidFill>
              </a:rPr>
              <a:t>Agriculture	A		Water</a:t>
            </a:r>
          </a:p>
          <a:p>
            <a:pPr marL="457200" indent="-457200">
              <a:spcAft>
                <a:spcPts val="1200"/>
              </a:spcAft>
              <a:buAutoNum type="arabicPeriod"/>
            </a:pPr>
            <a:r>
              <a:rPr lang="en-US" dirty="0" smtClean="0">
                <a:solidFill>
                  <a:schemeClr val="bg2"/>
                </a:solidFill>
              </a:rPr>
              <a:t>Oil &amp; Gas		B		Depletion</a:t>
            </a:r>
          </a:p>
          <a:p>
            <a:pPr marL="457200" indent="-457200">
              <a:spcAft>
                <a:spcPts val="1200"/>
              </a:spcAft>
              <a:buAutoNum type="arabicPeriod"/>
            </a:pPr>
            <a:r>
              <a:rPr lang="en-US" dirty="0" smtClean="0">
                <a:solidFill>
                  <a:schemeClr val="bg2"/>
                </a:solidFill>
              </a:rPr>
              <a:t>Logistics		B-		Other Areas Need To Recover</a:t>
            </a:r>
          </a:p>
          <a:p>
            <a:pPr marL="457200" indent="-457200">
              <a:spcAft>
                <a:spcPts val="1200"/>
              </a:spcAft>
              <a:buAutoNum type="arabicPeriod"/>
            </a:pPr>
            <a:r>
              <a:rPr lang="en-US" dirty="0" smtClean="0">
                <a:solidFill>
                  <a:schemeClr val="bg2"/>
                </a:solidFill>
              </a:rPr>
              <a:t>Manufacturing	B		Small Size</a:t>
            </a:r>
          </a:p>
          <a:p>
            <a:pPr marL="457200" indent="-457200">
              <a:spcAft>
                <a:spcPts val="1200"/>
              </a:spcAft>
              <a:buFontTx/>
              <a:buAutoNum type="arabicPeriod"/>
            </a:pPr>
            <a:r>
              <a:rPr lang="en-US" dirty="0" smtClean="0">
                <a:solidFill>
                  <a:schemeClr val="bg2"/>
                </a:solidFill>
              </a:rPr>
              <a:t>Defense		B-		Budget Cuts</a:t>
            </a:r>
          </a:p>
          <a:p>
            <a:pPr marL="457200" indent="-457200">
              <a:spcAft>
                <a:spcPts val="1200"/>
              </a:spcAft>
              <a:buFontTx/>
              <a:buAutoNum type="arabicPeriod"/>
            </a:pPr>
            <a:r>
              <a:rPr lang="en-US" dirty="0" smtClean="0">
                <a:solidFill>
                  <a:schemeClr val="bg2"/>
                </a:solidFill>
              </a:rPr>
              <a:t>Construction	D-		Mortgage Crisis Continues</a:t>
            </a:r>
          </a:p>
          <a:p>
            <a:pPr marL="457200" indent="-457200">
              <a:spcAft>
                <a:spcPts val="1200"/>
              </a:spcAft>
              <a:buFontTx/>
              <a:buAutoNum type="arabicPeriod"/>
            </a:pPr>
            <a:r>
              <a:rPr lang="en-US" dirty="0" smtClean="0">
                <a:solidFill>
                  <a:schemeClr val="bg2"/>
                </a:solidFill>
              </a:rPr>
              <a:t>Retail		C+		Recovery of Housing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utoUpdateAnimBg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2185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286000"/>
            <a:ext cx="35814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733800" y="2895600"/>
            <a:ext cx="5257800" cy="2031325"/>
          </a:xfrm>
          <a:prstGeom prst="rect">
            <a:avLst/>
          </a:prstGeom>
          <a:solidFill>
            <a:schemeClr val="accent1"/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dirty="0" smtClean="0">
                <a:solidFill>
                  <a:schemeClr val="bg2"/>
                </a:solidFill>
              </a:rPr>
              <a:t>2011 Better than 2010</a:t>
            </a:r>
          </a:p>
          <a:p>
            <a:pPr>
              <a:spcAft>
                <a:spcPts val="1200"/>
              </a:spcAft>
            </a:pPr>
            <a:r>
              <a:rPr lang="en-US" dirty="0" smtClean="0">
                <a:solidFill>
                  <a:schemeClr val="bg2"/>
                </a:solidFill>
              </a:rPr>
              <a:t>Job Growth Will Continue</a:t>
            </a:r>
          </a:p>
          <a:p>
            <a:pPr>
              <a:spcAft>
                <a:spcPts val="1200"/>
              </a:spcAft>
            </a:pPr>
            <a:r>
              <a:rPr lang="en-US" dirty="0" smtClean="0">
                <a:solidFill>
                  <a:schemeClr val="bg2"/>
                </a:solidFill>
              </a:rPr>
              <a:t>Foreclosures A Continuing Issue</a:t>
            </a:r>
          </a:p>
          <a:p>
            <a:pPr>
              <a:spcAft>
                <a:spcPts val="1200"/>
              </a:spcAft>
            </a:pPr>
            <a:r>
              <a:rPr lang="en-US" dirty="0" smtClean="0">
                <a:solidFill>
                  <a:schemeClr val="bg2"/>
                </a:solidFill>
              </a:rPr>
              <a:t>Complete Recovery 2013</a:t>
            </a:r>
            <a:endParaRPr lang="en-US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Box 3"/>
          <p:cNvSpPr txBox="1">
            <a:spLocks noChangeArrowheads="1"/>
          </p:cNvSpPr>
          <p:nvPr/>
        </p:nvSpPr>
        <p:spPr bwMode="auto">
          <a:xfrm>
            <a:off x="0" y="1143000"/>
            <a:ext cx="9144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6000" dirty="0" smtClean="0">
                <a:hlinkClick r:id="rId3"/>
              </a:rPr>
              <a:t>www.johnhusing.com</a:t>
            </a:r>
            <a:endParaRPr lang="en-US" sz="6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Inventories Stay Low After Build-Up</a:t>
            </a:r>
            <a:endParaRPr lang="en-US" dirty="0"/>
          </a:p>
        </p:txBody>
      </p:sp>
      <p:sp>
        <p:nvSpPr>
          <p:cNvPr id="63492" name="AutoShape 4"/>
          <p:cNvSpPr>
            <a:spLocks noChangeAspect="1" noChangeArrowheads="1" noTextEdit="1"/>
          </p:cNvSpPr>
          <p:nvPr/>
        </p:nvSpPr>
        <p:spPr bwMode="auto">
          <a:xfrm>
            <a:off x="0" y="1752600"/>
            <a:ext cx="91440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3494" name="Rectangle 6"/>
          <p:cNvSpPr>
            <a:spLocks noChangeArrowheads="1"/>
          </p:cNvSpPr>
          <p:nvPr/>
        </p:nvSpPr>
        <p:spPr bwMode="auto">
          <a:xfrm>
            <a:off x="31750" y="1789113"/>
            <a:ext cx="9048750" cy="4991100"/>
          </a:xfrm>
          <a:prstGeom prst="rect">
            <a:avLst/>
          </a:prstGeom>
          <a:solidFill>
            <a:srgbClr val="FFFFFF"/>
          </a:solidFill>
          <a:ln w="0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3495" name="Rectangle 7"/>
          <p:cNvSpPr>
            <a:spLocks noChangeArrowheads="1"/>
          </p:cNvSpPr>
          <p:nvPr/>
        </p:nvSpPr>
        <p:spPr bwMode="auto">
          <a:xfrm>
            <a:off x="612775" y="2840038"/>
            <a:ext cx="8296275" cy="2909888"/>
          </a:xfrm>
          <a:prstGeom prst="rect">
            <a:avLst/>
          </a:prstGeom>
          <a:solidFill>
            <a:srgbClr val="FFFFD0"/>
          </a:solidFill>
          <a:ln w="0">
            <a:solidFill>
              <a:srgbClr val="FFFFD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3496" name="Line 8"/>
          <p:cNvSpPr>
            <a:spLocks noChangeShapeType="1"/>
          </p:cNvSpPr>
          <p:nvPr/>
        </p:nvSpPr>
        <p:spPr bwMode="auto">
          <a:xfrm>
            <a:off x="612775" y="5730875"/>
            <a:ext cx="8296275" cy="1588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3497" name="Line 9"/>
          <p:cNvSpPr>
            <a:spLocks noChangeShapeType="1"/>
          </p:cNvSpPr>
          <p:nvPr/>
        </p:nvSpPr>
        <p:spPr bwMode="auto">
          <a:xfrm>
            <a:off x="612775" y="5418138"/>
            <a:ext cx="8296275" cy="1588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3498" name="Line 10"/>
          <p:cNvSpPr>
            <a:spLocks noChangeShapeType="1"/>
          </p:cNvSpPr>
          <p:nvPr/>
        </p:nvSpPr>
        <p:spPr bwMode="auto">
          <a:xfrm>
            <a:off x="612775" y="5105400"/>
            <a:ext cx="8296275" cy="1588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3499" name="Line 11"/>
          <p:cNvSpPr>
            <a:spLocks noChangeShapeType="1"/>
          </p:cNvSpPr>
          <p:nvPr/>
        </p:nvSpPr>
        <p:spPr bwMode="auto">
          <a:xfrm>
            <a:off x="612775" y="4773613"/>
            <a:ext cx="8296275" cy="1588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3500" name="Line 12"/>
          <p:cNvSpPr>
            <a:spLocks noChangeShapeType="1"/>
          </p:cNvSpPr>
          <p:nvPr/>
        </p:nvSpPr>
        <p:spPr bwMode="auto">
          <a:xfrm>
            <a:off x="612775" y="4460875"/>
            <a:ext cx="8296275" cy="1588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3501" name="Line 13"/>
          <p:cNvSpPr>
            <a:spLocks noChangeShapeType="1"/>
          </p:cNvSpPr>
          <p:nvPr/>
        </p:nvSpPr>
        <p:spPr bwMode="auto">
          <a:xfrm>
            <a:off x="612775" y="4129088"/>
            <a:ext cx="8296275" cy="1588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3502" name="Line 14"/>
          <p:cNvSpPr>
            <a:spLocks noChangeShapeType="1"/>
          </p:cNvSpPr>
          <p:nvPr/>
        </p:nvSpPr>
        <p:spPr bwMode="auto">
          <a:xfrm>
            <a:off x="612775" y="3814763"/>
            <a:ext cx="8296275" cy="1588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3503" name="Line 15"/>
          <p:cNvSpPr>
            <a:spLocks noChangeShapeType="1"/>
          </p:cNvSpPr>
          <p:nvPr/>
        </p:nvSpPr>
        <p:spPr bwMode="auto">
          <a:xfrm>
            <a:off x="612775" y="3484563"/>
            <a:ext cx="8296275" cy="1588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3504" name="Line 16"/>
          <p:cNvSpPr>
            <a:spLocks noChangeShapeType="1"/>
          </p:cNvSpPr>
          <p:nvPr/>
        </p:nvSpPr>
        <p:spPr bwMode="auto">
          <a:xfrm>
            <a:off x="612775" y="3170238"/>
            <a:ext cx="8296275" cy="1588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3505" name="Line 17"/>
          <p:cNvSpPr>
            <a:spLocks noChangeShapeType="1"/>
          </p:cNvSpPr>
          <p:nvPr/>
        </p:nvSpPr>
        <p:spPr bwMode="auto">
          <a:xfrm>
            <a:off x="612775" y="5730875"/>
            <a:ext cx="8296275" cy="1588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3506" name="Rectangle 18"/>
          <p:cNvSpPr>
            <a:spLocks noChangeArrowheads="1"/>
          </p:cNvSpPr>
          <p:nvPr/>
        </p:nvSpPr>
        <p:spPr bwMode="auto">
          <a:xfrm>
            <a:off x="612775" y="2840038"/>
            <a:ext cx="8296275" cy="2890838"/>
          </a:xfrm>
          <a:prstGeom prst="rect">
            <a:avLst/>
          </a:prstGeom>
          <a:noFill/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3507" name="Freeform 19"/>
          <p:cNvSpPr>
            <a:spLocks/>
          </p:cNvSpPr>
          <p:nvPr/>
        </p:nvSpPr>
        <p:spPr bwMode="auto">
          <a:xfrm>
            <a:off x="612775" y="3225800"/>
            <a:ext cx="8296275" cy="2320925"/>
          </a:xfrm>
          <a:custGeom>
            <a:avLst/>
            <a:gdLst/>
            <a:ahLst/>
            <a:cxnLst>
              <a:cxn ang="0">
                <a:pos x="59" y="209"/>
              </a:cxn>
              <a:cxn ang="0">
                <a:pos x="148" y="128"/>
              </a:cxn>
              <a:cxn ang="0">
                <a:pos x="228" y="0"/>
              </a:cxn>
              <a:cxn ang="0">
                <a:pos x="317" y="128"/>
              </a:cxn>
              <a:cxn ang="0">
                <a:pos x="406" y="163"/>
              </a:cxn>
              <a:cxn ang="0">
                <a:pos x="485" y="371"/>
              </a:cxn>
              <a:cxn ang="0">
                <a:pos x="574" y="371"/>
              </a:cxn>
              <a:cxn ang="0">
                <a:pos x="653" y="406"/>
              </a:cxn>
              <a:cxn ang="0">
                <a:pos x="742" y="371"/>
              </a:cxn>
              <a:cxn ang="0">
                <a:pos x="821" y="371"/>
              </a:cxn>
              <a:cxn ang="0">
                <a:pos x="910" y="163"/>
              </a:cxn>
              <a:cxn ang="0">
                <a:pos x="990" y="244"/>
              </a:cxn>
              <a:cxn ang="0">
                <a:pos x="1079" y="290"/>
              </a:cxn>
              <a:cxn ang="0">
                <a:pos x="1158" y="290"/>
              </a:cxn>
              <a:cxn ang="0">
                <a:pos x="1247" y="47"/>
              </a:cxn>
              <a:cxn ang="0">
                <a:pos x="1326" y="325"/>
              </a:cxn>
              <a:cxn ang="0">
                <a:pos x="1415" y="128"/>
              </a:cxn>
              <a:cxn ang="0">
                <a:pos x="1504" y="290"/>
              </a:cxn>
              <a:cxn ang="0">
                <a:pos x="1583" y="325"/>
              </a:cxn>
              <a:cxn ang="0">
                <a:pos x="1673" y="325"/>
              </a:cxn>
              <a:cxn ang="0">
                <a:pos x="1752" y="371"/>
              </a:cxn>
              <a:cxn ang="0">
                <a:pos x="1841" y="487"/>
              </a:cxn>
              <a:cxn ang="0">
                <a:pos x="1920" y="487"/>
              </a:cxn>
              <a:cxn ang="0">
                <a:pos x="2009" y="615"/>
              </a:cxn>
              <a:cxn ang="0">
                <a:pos x="2088" y="406"/>
              </a:cxn>
              <a:cxn ang="0">
                <a:pos x="2177" y="406"/>
              </a:cxn>
              <a:cxn ang="0">
                <a:pos x="2256" y="487"/>
              </a:cxn>
              <a:cxn ang="0">
                <a:pos x="2346" y="569"/>
              </a:cxn>
              <a:cxn ang="0">
                <a:pos x="2435" y="650"/>
              </a:cxn>
              <a:cxn ang="0">
                <a:pos x="2514" y="696"/>
              </a:cxn>
              <a:cxn ang="0">
                <a:pos x="2603" y="731"/>
              </a:cxn>
              <a:cxn ang="0">
                <a:pos x="2682" y="650"/>
              </a:cxn>
              <a:cxn ang="0">
                <a:pos x="2771" y="615"/>
              </a:cxn>
              <a:cxn ang="0">
                <a:pos x="2850" y="731"/>
              </a:cxn>
              <a:cxn ang="0">
                <a:pos x="2939" y="778"/>
              </a:cxn>
              <a:cxn ang="0">
                <a:pos x="3019" y="812"/>
              </a:cxn>
              <a:cxn ang="0">
                <a:pos x="3108" y="778"/>
              </a:cxn>
              <a:cxn ang="0">
                <a:pos x="3187" y="696"/>
              </a:cxn>
              <a:cxn ang="0">
                <a:pos x="3276" y="615"/>
              </a:cxn>
              <a:cxn ang="0">
                <a:pos x="3365" y="650"/>
              </a:cxn>
              <a:cxn ang="0">
                <a:pos x="3444" y="812"/>
              </a:cxn>
              <a:cxn ang="0">
                <a:pos x="3533" y="975"/>
              </a:cxn>
              <a:cxn ang="0">
                <a:pos x="3612" y="940"/>
              </a:cxn>
              <a:cxn ang="0">
                <a:pos x="3701" y="859"/>
              </a:cxn>
              <a:cxn ang="0">
                <a:pos x="3781" y="1102"/>
              </a:cxn>
              <a:cxn ang="0">
                <a:pos x="3870" y="1137"/>
              </a:cxn>
              <a:cxn ang="0">
                <a:pos x="3949" y="1102"/>
              </a:cxn>
              <a:cxn ang="0">
                <a:pos x="4038" y="1218"/>
              </a:cxn>
              <a:cxn ang="0">
                <a:pos x="4117" y="1184"/>
              </a:cxn>
              <a:cxn ang="0">
                <a:pos x="4206" y="1381"/>
              </a:cxn>
              <a:cxn ang="0">
                <a:pos x="4295" y="1381"/>
              </a:cxn>
              <a:cxn ang="0">
                <a:pos x="4374" y="1265"/>
              </a:cxn>
              <a:cxn ang="0">
                <a:pos x="4463" y="1184"/>
              </a:cxn>
              <a:cxn ang="0">
                <a:pos x="4543" y="1218"/>
              </a:cxn>
              <a:cxn ang="0">
                <a:pos x="4632" y="1381"/>
              </a:cxn>
              <a:cxn ang="0">
                <a:pos x="4711" y="1300"/>
              </a:cxn>
              <a:cxn ang="0">
                <a:pos x="4800" y="1056"/>
              </a:cxn>
              <a:cxn ang="0">
                <a:pos x="4879" y="615"/>
              </a:cxn>
              <a:cxn ang="0">
                <a:pos x="4968" y="975"/>
              </a:cxn>
              <a:cxn ang="0">
                <a:pos x="5047" y="1346"/>
              </a:cxn>
              <a:cxn ang="0">
                <a:pos x="5136" y="1381"/>
              </a:cxn>
              <a:cxn ang="0">
                <a:pos x="5226" y="1300"/>
              </a:cxn>
            </a:cxnLst>
            <a:rect l="0" t="0" r="r" b="b"/>
            <a:pathLst>
              <a:path w="5226" h="1462">
                <a:moveTo>
                  <a:pt x="0" y="81"/>
                </a:moveTo>
                <a:lnTo>
                  <a:pt x="10" y="81"/>
                </a:lnTo>
                <a:lnTo>
                  <a:pt x="30" y="128"/>
                </a:lnTo>
                <a:lnTo>
                  <a:pt x="49" y="128"/>
                </a:lnTo>
                <a:lnTo>
                  <a:pt x="59" y="209"/>
                </a:lnTo>
                <a:lnTo>
                  <a:pt x="79" y="81"/>
                </a:lnTo>
                <a:lnTo>
                  <a:pt x="99" y="128"/>
                </a:lnTo>
                <a:lnTo>
                  <a:pt x="109" y="209"/>
                </a:lnTo>
                <a:lnTo>
                  <a:pt x="129" y="209"/>
                </a:lnTo>
                <a:lnTo>
                  <a:pt x="148" y="128"/>
                </a:lnTo>
                <a:lnTo>
                  <a:pt x="168" y="209"/>
                </a:lnTo>
                <a:lnTo>
                  <a:pt x="178" y="163"/>
                </a:lnTo>
                <a:lnTo>
                  <a:pt x="198" y="244"/>
                </a:lnTo>
                <a:lnTo>
                  <a:pt x="218" y="128"/>
                </a:lnTo>
                <a:lnTo>
                  <a:pt x="228" y="0"/>
                </a:lnTo>
                <a:lnTo>
                  <a:pt x="247" y="81"/>
                </a:lnTo>
                <a:lnTo>
                  <a:pt x="267" y="81"/>
                </a:lnTo>
                <a:lnTo>
                  <a:pt x="287" y="128"/>
                </a:lnTo>
                <a:lnTo>
                  <a:pt x="297" y="128"/>
                </a:lnTo>
                <a:lnTo>
                  <a:pt x="317" y="128"/>
                </a:lnTo>
                <a:lnTo>
                  <a:pt x="336" y="325"/>
                </a:lnTo>
                <a:lnTo>
                  <a:pt x="346" y="209"/>
                </a:lnTo>
                <a:lnTo>
                  <a:pt x="366" y="209"/>
                </a:lnTo>
                <a:lnTo>
                  <a:pt x="386" y="406"/>
                </a:lnTo>
                <a:lnTo>
                  <a:pt x="406" y="163"/>
                </a:lnTo>
                <a:lnTo>
                  <a:pt x="416" y="406"/>
                </a:lnTo>
                <a:lnTo>
                  <a:pt x="435" y="371"/>
                </a:lnTo>
                <a:lnTo>
                  <a:pt x="455" y="371"/>
                </a:lnTo>
                <a:lnTo>
                  <a:pt x="465" y="325"/>
                </a:lnTo>
                <a:lnTo>
                  <a:pt x="485" y="371"/>
                </a:lnTo>
                <a:lnTo>
                  <a:pt x="505" y="406"/>
                </a:lnTo>
                <a:lnTo>
                  <a:pt x="515" y="406"/>
                </a:lnTo>
                <a:lnTo>
                  <a:pt x="534" y="453"/>
                </a:lnTo>
                <a:lnTo>
                  <a:pt x="554" y="406"/>
                </a:lnTo>
                <a:lnTo>
                  <a:pt x="574" y="371"/>
                </a:lnTo>
                <a:lnTo>
                  <a:pt x="584" y="371"/>
                </a:lnTo>
                <a:lnTo>
                  <a:pt x="604" y="325"/>
                </a:lnTo>
                <a:lnTo>
                  <a:pt x="623" y="371"/>
                </a:lnTo>
                <a:lnTo>
                  <a:pt x="633" y="406"/>
                </a:lnTo>
                <a:lnTo>
                  <a:pt x="653" y="406"/>
                </a:lnTo>
                <a:lnTo>
                  <a:pt x="673" y="406"/>
                </a:lnTo>
                <a:lnTo>
                  <a:pt x="693" y="453"/>
                </a:lnTo>
                <a:lnTo>
                  <a:pt x="703" y="406"/>
                </a:lnTo>
                <a:lnTo>
                  <a:pt x="722" y="371"/>
                </a:lnTo>
                <a:lnTo>
                  <a:pt x="742" y="371"/>
                </a:lnTo>
                <a:lnTo>
                  <a:pt x="752" y="453"/>
                </a:lnTo>
                <a:lnTo>
                  <a:pt x="772" y="453"/>
                </a:lnTo>
                <a:lnTo>
                  <a:pt x="792" y="487"/>
                </a:lnTo>
                <a:lnTo>
                  <a:pt x="812" y="487"/>
                </a:lnTo>
                <a:lnTo>
                  <a:pt x="821" y="371"/>
                </a:lnTo>
                <a:lnTo>
                  <a:pt x="841" y="325"/>
                </a:lnTo>
                <a:lnTo>
                  <a:pt x="861" y="371"/>
                </a:lnTo>
                <a:lnTo>
                  <a:pt x="871" y="325"/>
                </a:lnTo>
                <a:lnTo>
                  <a:pt x="891" y="244"/>
                </a:lnTo>
                <a:lnTo>
                  <a:pt x="910" y="163"/>
                </a:lnTo>
                <a:lnTo>
                  <a:pt x="920" y="244"/>
                </a:lnTo>
                <a:lnTo>
                  <a:pt x="940" y="244"/>
                </a:lnTo>
                <a:lnTo>
                  <a:pt x="960" y="163"/>
                </a:lnTo>
                <a:lnTo>
                  <a:pt x="980" y="209"/>
                </a:lnTo>
                <a:lnTo>
                  <a:pt x="990" y="244"/>
                </a:lnTo>
                <a:lnTo>
                  <a:pt x="1009" y="244"/>
                </a:lnTo>
                <a:lnTo>
                  <a:pt x="1029" y="325"/>
                </a:lnTo>
                <a:lnTo>
                  <a:pt x="1039" y="371"/>
                </a:lnTo>
                <a:lnTo>
                  <a:pt x="1059" y="244"/>
                </a:lnTo>
                <a:lnTo>
                  <a:pt x="1079" y="290"/>
                </a:lnTo>
                <a:lnTo>
                  <a:pt x="1099" y="325"/>
                </a:lnTo>
                <a:lnTo>
                  <a:pt x="1108" y="244"/>
                </a:lnTo>
                <a:lnTo>
                  <a:pt x="1128" y="325"/>
                </a:lnTo>
                <a:lnTo>
                  <a:pt x="1148" y="290"/>
                </a:lnTo>
                <a:lnTo>
                  <a:pt x="1158" y="290"/>
                </a:lnTo>
                <a:lnTo>
                  <a:pt x="1178" y="209"/>
                </a:lnTo>
                <a:lnTo>
                  <a:pt x="1198" y="163"/>
                </a:lnTo>
                <a:lnTo>
                  <a:pt x="1217" y="47"/>
                </a:lnTo>
                <a:lnTo>
                  <a:pt x="1227" y="47"/>
                </a:lnTo>
                <a:lnTo>
                  <a:pt x="1247" y="47"/>
                </a:lnTo>
                <a:lnTo>
                  <a:pt x="1267" y="209"/>
                </a:lnTo>
                <a:lnTo>
                  <a:pt x="1277" y="290"/>
                </a:lnTo>
                <a:lnTo>
                  <a:pt x="1296" y="290"/>
                </a:lnTo>
                <a:lnTo>
                  <a:pt x="1316" y="325"/>
                </a:lnTo>
                <a:lnTo>
                  <a:pt x="1326" y="325"/>
                </a:lnTo>
                <a:lnTo>
                  <a:pt x="1346" y="325"/>
                </a:lnTo>
                <a:lnTo>
                  <a:pt x="1366" y="325"/>
                </a:lnTo>
                <a:lnTo>
                  <a:pt x="1386" y="325"/>
                </a:lnTo>
                <a:lnTo>
                  <a:pt x="1395" y="209"/>
                </a:lnTo>
                <a:lnTo>
                  <a:pt x="1415" y="128"/>
                </a:lnTo>
                <a:lnTo>
                  <a:pt x="1435" y="163"/>
                </a:lnTo>
                <a:lnTo>
                  <a:pt x="1445" y="244"/>
                </a:lnTo>
                <a:lnTo>
                  <a:pt x="1465" y="244"/>
                </a:lnTo>
                <a:lnTo>
                  <a:pt x="1485" y="290"/>
                </a:lnTo>
                <a:lnTo>
                  <a:pt x="1504" y="290"/>
                </a:lnTo>
                <a:lnTo>
                  <a:pt x="1514" y="325"/>
                </a:lnTo>
                <a:lnTo>
                  <a:pt x="1534" y="244"/>
                </a:lnTo>
                <a:lnTo>
                  <a:pt x="1554" y="325"/>
                </a:lnTo>
                <a:lnTo>
                  <a:pt x="1564" y="290"/>
                </a:lnTo>
                <a:lnTo>
                  <a:pt x="1583" y="325"/>
                </a:lnTo>
                <a:lnTo>
                  <a:pt x="1603" y="325"/>
                </a:lnTo>
                <a:lnTo>
                  <a:pt x="1623" y="371"/>
                </a:lnTo>
                <a:lnTo>
                  <a:pt x="1633" y="371"/>
                </a:lnTo>
                <a:lnTo>
                  <a:pt x="1653" y="290"/>
                </a:lnTo>
                <a:lnTo>
                  <a:pt x="1673" y="325"/>
                </a:lnTo>
                <a:lnTo>
                  <a:pt x="1682" y="406"/>
                </a:lnTo>
                <a:lnTo>
                  <a:pt x="1702" y="371"/>
                </a:lnTo>
                <a:lnTo>
                  <a:pt x="1722" y="371"/>
                </a:lnTo>
                <a:lnTo>
                  <a:pt x="1742" y="371"/>
                </a:lnTo>
                <a:lnTo>
                  <a:pt x="1752" y="371"/>
                </a:lnTo>
                <a:lnTo>
                  <a:pt x="1772" y="453"/>
                </a:lnTo>
                <a:lnTo>
                  <a:pt x="1791" y="406"/>
                </a:lnTo>
                <a:lnTo>
                  <a:pt x="1801" y="371"/>
                </a:lnTo>
                <a:lnTo>
                  <a:pt x="1821" y="487"/>
                </a:lnTo>
                <a:lnTo>
                  <a:pt x="1841" y="487"/>
                </a:lnTo>
                <a:lnTo>
                  <a:pt x="1851" y="534"/>
                </a:lnTo>
                <a:lnTo>
                  <a:pt x="1870" y="534"/>
                </a:lnTo>
                <a:lnTo>
                  <a:pt x="1890" y="487"/>
                </a:lnTo>
                <a:lnTo>
                  <a:pt x="1910" y="487"/>
                </a:lnTo>
                <a:lnTo>
                  <a:pt x="1920" y="487"/>
                </a:lnTo>
                <a:lnTo>
                  <a:pt x="1940" y="534"/>
                </a:lnTo>
                <a:lnTo>
                  <a:pt x="1960" y="487"/>
                </a:lnTo>
                <a:lnTo>
                  <a:pt x="1969" y="569"/>
                </a:lnTo>
                <a:lnTo>
                  <a:pt x="1989" y="534"/>
                </a:lnTo>
                <a:lnTo>
                  <a:pt x="2009" y="615"/>
                </a:lnTo>
                <a:lnTo>
                  <a:pt x="2029" y="569"/>
                </a:lnTo>
                <a:lnTo>
                  <a:pt x="2039" y="534"/>
                </a:lnTo>
                <a:lnTo>
                  <a:pt x="2059" y="406"/>
                </a:lnTo>
                <a:lnTo>
                  <a:pt x="2078" y="453"/>
                </a:lnTo>
                <a:lnTo>
                  <a:pt x="2088" y="406"/>
                </a:lnTo>
                <a:lnTo>
                  <a:pt x="2108" y="453"/>
                </a:lnTo>
                <a:lnTo>
                  <a:pt x="2128" y="406"/>
                </a:lnTo>
                <a:lnTo>
                  <a:pt x="2148" y="453"/>
                </a:lnTo>
                <a:lnTo>
                  <a:pt x="2158" y="453"/>
                </a:lnTo>
                <a:lnTo>
                  <a:pt x="2177" y="406"/>
                </a:lnTo>
                <a:lnTo>
                  <a:pt x="2197" y="453"/>
                </a:lnTo>
                <a:lnTo>
                  <a:pt x="2207" y="569"/>
                </a:lnTo>
                <a:lnTo>
                  <a:pt x="2227" y="371"/>
                </a:lnTo>
                <a:lnTo>
                  <a:pt x="2247" y="371"/>
                </a:lnTo>
                <a:lnTo>
                  <a:pt x="2256" y="487"/>
                </a:lnTo>
                <a:lnTo>
                  <a:pt x="2276" y="534"/>
                </a:lnTo>
                <a:lnTo>
                  <a:pt x="2296" y="569"/>
                </a:lnTo>
                <a:lnTo>
                  <a:pt x="2316" y="615"/>
                </a:lnTo>
                <a:lnTo>
                  <a:pt x="2326" y="569"/>
                </a:lnTo>
                <a:lnTo>
                  <a:pt x="2346" y="569"/>
                </a:lnTo>
                <a:lnTo>
                  <a:pt x="2365" y="615"/>
                </a:lnTo>
                <a:lnTo>
                  <a:pt x="2375" y="615"/>
                </a:lnTo>
                <a:lnTo>
                  <a:pt x="2395" y="650"/>
                </a:lnTo>
                <a:lnTo>
                  <a:pt x="2415" y="650"/>
                </a:lnTo>
                <a:lnTo>
                  <a:pt x="2435" y="650"/>
                </a:lnTo>
                <a:lnTo>
                  <a:pt x="2445" y="731"/>
                </a:lnTo>
                <a:lnTo>
                  <a:pt x="2464" y="778"/>
                </a:lnTo>
                <a:lnTo>
                  <a:pt x="2484" y="696"/>
                </a:lnTo>
                <a:lnTo>
                  <a:pt x="2494" y="650"/>
                </a:lnTo>
                <a:lnTo>
                  <a:pt x="2514" y="696"/>
                </a:lnTo>
                <a:lnTo>
                  <a:pt x="2534" y="731"/>
                </a:lnTo>
                <a:lnTo>
                  <a:pt x="2553" y="731"/>
                </a:lnTo>
                <a:lnTo>
                  <a:pt x="2563" y="731"/>
                </a:lnTo>
                <a:lnTo>
                  <a:pt x="2583" y="696"/>
                </a:lnTo>
                <a:lnTo>
                  <a:pt x="2603" y="731"/>
                </a:lnTo>
                <a:lnTo>
                  <a:pt x="2613" y="696"/>
                </a:lnTo>
                <a:lnTo>
                  <a:pt x="2633" y="650"/>
                </a:lnTo>
                <a:lnTo>
                  <a:pt x="2652" y="696"/>
                </a:lnTo>
                <a:lnTo>
                  <a:pt x="2662" y="650"/>
                </a:lnTo>
                <a:lnTo>
                  <a:pt x="2682" y="650"/>
                </a:lnTo>
                <a:lnTo>
                  <a:pt x="2702" y="650"/>
                </a:lnTo>
                <a:lnTo>
                  <a:pt x="2722" y="615"/>
                </a:lnTo>
                <a:lnTo>
                  <a:pt x="2732" y="569"/>
                </a:lnTo>
                <a:lnTo>
                  <a:pt x="2751" y="569"/>
                </a:lnTo>
                <a:lnTo>
                  <a:pt x="2771" y="615"/>
                </a:lnTo>
                <a:lnTo>
                  <a:pt x="2781" y="650"/>
                </a:lnTo>
                <a:lnTo>
                  <a:pt x="2801" y="650"/>
                </a:lnTo>
                <a:lnTo>
                  <a:pt x="2821" y="696"/>
                </a:lnTo>
                <a:lnTo>
                  <a:pt x="2840" y="696"/>
                </a:lnTo>
                <a:lnTo>
                  <a:pt x="2850" y="731"/>
                </a:lnTo>
                <a:lnTo>
                  <a:pt x="2870" y="696"/>
                </a:lnTo>
                <a:lnTo>
                  <a:pt x="2890" y="696"/>
                </a:lnTo>
                <a:lnTo>
                  <a:pt x="2900" y="778"/>
                </a:lnTo>
                <a:lnTo>
                  <a:pt x="2920" y="778"/>
                </a:lnTo>
                <a:lnTo>
                  <a:pt x="2939" y="778"/>
                </a:lnTo>
                <a:lnTo>
                  <a:pt x="2959" y="812"/>
                </a:lnTo>
                <a:lnTo>
                  <a:pt x="2969" y="812"/>
                </a:lnTo>
                <a:lnTo>
                  <a:pt x="2989" y="812"/>
                </a:lnTo>
                <a:lnTo>
                  <a:pt x="3009" y="812"/>
                </a:lnTo>
                <a:lnTo>
                  <a:pt x="3019" y="812"/>
                </a:lnTo>
                <a:lnTo>
                  <a:pt x="3038" y="859"/>
                </a:lnTo>
                <a:lnTo>
                  <a:pt x="3058" y="778"/>
                </a:lnTo>
                <a:lnTo>
                  <a:pt x="3068" y="812"/>
                </a:lnTo>
                <a:lnTo>
                  <a:pt x="3088" y="812"/>
                </a:lnTo>
                <a:lnTo>
                  <a:pt x="3108" y="778"/>
                </a:lnTo>
                <a:lnTo>
                  <a:pt x="3127" y="778"/>
                </a:lnTo>
                <a:lnTo>
                  <a:pt x="3137" y="731"/>
                </a:lnTo>
                <a:lnTo>
                  <a:pt x="3157" y="696"/>
                </a:lnTo>
                <a:lnTo>
                  <a:pt x="3177" y="778"/>
                </a:lnTo>
                <a:lnTo>
                  <a:pt x="3187" y="696"/>
                </a:lnTo>
                <a:lnTo>
                  <a:pt x="3207" y="615"/>
                </a:lnTo>
                <a:lnTo>
                  <a:pt x="3226" y="696"/>
                </a:lnTo>
                <a:lnTo>
                  <a:pt x="3246" y="615"/>
                </a:lnTo>
                <a:lnTo>
                  <a:pt x="3256" y="696"/>
                </a:lnTo>
                <a:lnTo>
                  <a:pt x="3276" y="615"/>
                </a:lnTo>
                <a:lnTo>
                  <a:pt x="3296" y="569"/>
                </a:lnTo>
                <a:lnTo>
                  <a:pt x="3306" y="650"/>
                </a:lnTo>
                <a:lnTo>
                  <a:pt x="3325" y="615"/>
                </a:lnTo>
                <a:lnTo>
                  <a:pt x="3345" y="650"/>
                </a:lnTo>
                <a:lnTo>
                  <a:pt x="3365" y="650"/>
                </a:lnTo>
                <a:lnTo>
                  <a:pt x="3375" y="615"/>
                </a:lnTo>
                <a:lnTo>
                  <a:pt x="3395" y="778"/>
                </a:lnTo>
                <a:lnTo>
                  <a:pt x="3414" y="778"/>
                </a:lnTo>
                <a:lnTo>
                  <a:pt x="3424" y="812"/>
                </a:lnTo>
                <a:lnTo>
                  <a:pt x="3444" y="812"/>
                </a:lnTo>
                <a:lnTo>
                  <a:pt x="3464" y="859"/>
                </a:lnTo>
                <a:lnTo>
                  <a:pt x="3484" y="894"/>
                </a:lnTo>
                <a:lnTo>
                  <a:pt x="3494" y="975"/>
                </a:lnTo>
                <a:lnTo>
                  <a:pt x="3513" y="975"/>
                </a:lnTo>
                <a:lnTo>
                  <a:pt x="3533" y="975"/>
                </a:lnTo>
                <a:lnTo>
                  <a:pt x="3543" y="940"/>
                </a:lnTo>
                <a:lnTo>
                  <a:pt x="3563" y="1021"/>
                </a:lnTo>
                <a:lnTo>
                  <a:pt x="3583" y="940"/>
                </a:lnTo>
                <a:lnTo>
                  <a:pt x="3593" y="940"/>
                </a:lnTo>
                <a:lnTo>
                  <a:pt x="3612" y="940"/>
                </a:lnTo>
                <a:lnTo>
                  <a:pt x="3632" y="894"/>
                </a:lnTo>
                <a:lnTo>
                  <a:pt x="3652" y="940"/>
                </a:lnTo>
                <a:lnTo>
                  <a:pt x="3662" y="894"/>
                </a:lnTo>
                <a:lnTo>
                  <a:pt x="3682" y="975"/>
                </a:lnTo>
                <a:lnTo>
                  <a:pt x="3701" y="859"/>
                </a:lnTo>
                <a:lnTo>
                  <a:pt x="3711" y="894"/>
                </a:lnTo>
                <a:lnTo>
                  <a:pt x="3731" y="975"/>
                </a:lnTo>
                <a:lnTo>
                  <a:pt x="3751" y="1056"/>
                </a:lnTo>
                <a:lnTo>
                  <a:pt x="3771" y="1102"/>
                </a:lnTo>
                <a:lnTo>
                  <a:pt x="3781" y="1102"/>
                </a:lnTo>
                <a:lnTo>
                  <a:pt x="3800" y="1102"/>
                </a:lnTo>
                <a:lnTo>
                  <a:pt x="3820" y="1137"/>
                </a:lnTo>
                <a:lnTo>
                  <a:pt x="3830" y="1137"/>
                </a:lnTo>
                <a:lnTo>
                  <a:pt x="3850" y="1137"/>
                </a:lnTo>
                <a:lnTo>
                  <a:pt x="3870" y="1137"/>
                </a:lnTo>
                <a:lnTo>
                  <a:pt x="3889" y="1265"/>
                </a:lnTo>
                <a:lnTo>
                  <a:pt x="3899" y="1184"/>
                </a:lnTo>
                <a:lnTo>
                  <a:pt x="3919" y="1184"/>
                </a:lnTo>
                <a:lnTo>
                  <a:pt x="3939" y="1137"/>
                </a:lnTo>
                <a:lnTo>
                  <a:pt x="3949" y="1102"/>
                </a:lnTo>
                <a:lnTo>
                  <a:pt x="3969" y="1137"/>
                </a:lnTo>
                <a:lnTo>
                  <a:pt x="3988" y="1137"/>
                </a:lnTo>
                <a:lnTo>
                  <a:pt x="3998" y="1184"/>
                </a:lnTo>
                <a:lnTo>
                  <a:pt x="4018" y="1184"/>
                </a:lnTo>
                <a:lnTo>
                  <a:pt x="4038" y="1218"/>
                </a:lnTo>
                <a:lnTo>
                  <a:pt x="4058" y="1218"/>
                </a:lnTo>
                <a:lnTo>
                  <a:pt x="4068" y="1184"/>
                </a:lnTo>
                <a:lnTo>
                  <a:pt x="4087" y="1184"/>
                </a:lnTo>
                <a:lnTo>
                  <a:pt x="4107" y="1218"/>
                </a:lnTo>
                <a:lnTo>
                  <a:pt x="4117" y="1184"/>
                </a:lnTo>
                <a:lnTo>
                  <a:pt x="4137" y="1265"/>
                </a:lnTo>
                <a:lnTo>
                  <a:pt x="4157" y="1300"/>
                </a:lnTo>
                <a:lnTo>
                  <a:pt x="4176" y="1346"/>
                </a:lnTo>
                <a:lnTo>
                  <a:pt x="4186" y="1381"/>
                </a:lnTo>
                <a:lnTo>
                  <a:pt x="4206" y="1381"/>
                </a:lnTo>
                <a:lnTo>
                  <a:pt x="4226" y="1381"/>
                </a:lnTo>
                <a:lnTo>
                  <a:pt x="4236" y="1381"/>
                </a:lnTo>
                <a:lnTo>
                  <a:pt x="4256" y="1427"/>
                </a:lnTo>
                <a:lnTo>
                  <a:pt x="4275" y="1381"/>
                </a:lnTo>
                <a:lnTo>
                  <a:pt x="4295" y="1381"/>
                </a:lnTo>
                <a:lnTo>
                  <a:pt x="4305" y="1346"/>
                </a:lnTo>
                <a:lnTo>
                  <a:pt x="4325" y="1346"/>
                </a:lnTo>
                <a:lnTo>
                  <a:pt x="4345" y="1300"/>
                </a:lnTo>
                <a:lnTo>
                  <a:pt x="4355" y="1265"/>
                </a:lnTo>
                <a:lnTo>
                  <a:pt x="4374" y="1265"/>
                </a:lnTo>
                <a:lnTo>
                  <a:pt x="4394" y="1137"/>
                </a:lnTo>
                <a:lnTo>
                  <a:pt x="4404" y="1137"/>
                </a:lnTo>
                <a:lnTo>
                  <a:pt x="4424" y="1137"/>
                </a:lnTo>
                <a:lnTo>
                  <a:pt x="4444" y="1265"/>
                </a:lnTo>
                <a:lnTo>
                  <a:pt x="4463" y="1184"/>
                </a:lnTo>
                <a:lnTo>
                  <a:pt x="4473" y="1184"/>
                </a:lnTo>
                <a:lnTo>
                  <a:pt x="4493" y="1265"/>
                </a:lnTo>
                <a:lnTo>
                  <a:pt x="4513" y="1265"/>
                </a:lnTo>
                <a:lnTo>
                  <a:pt x="4523" y="1265"/>
                </a:lnTo>
                <a:lnTo>
                  <a:pt x="4543" y="1218"/>
                </a:lnTo>
                <a:lnTo>
                  <a:pt x="4562" y="1218"/>
                </a:lnTo>
                <a:lnTo>
                  <a:pt x="4582" y="1218"/>
                </a:lnTo>
                <a:lnTo>
                  <a:pt x="4592" y="1218"/>
                </a:lnTo>
                <a:lnTo>
                  <a:pt x="4612" y="1265"/>
                </a:lnTo>
                <a:lnTo>
                  <a:pt x="4632" y="1381"/>
                </a:lnTo>
                <a:lnTo>
                  <a:pt x="4642" y="1300"/>
                </a:lnTo>
                <a:lnTo>
                  <a:pt x="4661" y="1300"/>
                </a:lnTo>
                <a:lnTo>
                  <a:pt x="4681" y="1218"/>
                </a:lnTo>
                <a:lnTo>
                  <a:pt x="4701" y="1265"/>
                </a:lnTo>
                <a:lnTo>
                  <a:pt x="4711" y="1300"/>
                </a:lnTo>
                <a:lnTo>
                  <a:pt x="4731" y="1346"/>
                </a:lnTo>
                <a:lnTo>
                  <a:pt x="4750" y="1346"/>
                </a:lnTo>
                <a:lnTo>
                  <a:pt x="4760" y="1300"/>
                </a:lnTo>
                <a:lnTo>
                  <a:pt x="4780" y="1184"/>
                </a:lnTo>
                <a:lnTo>
                  <a:pt x="4800" y="1056"/>
                </a:lnTo>
                <a:lnTo>
                  <a:pt x="4810" y="894"/>
                </a:lnTo>
                <a:lnTo>
                  <a:pt x="4830" y="615"/>
                </a:lnTo>
                <a:lnTo>
                  <a:pt x="4849" y="534"/>
                </a:lnTo>
                <a:lnTo>
                  <a:pt x="4869" y="534"/>
                </a:lnTo>
                <a:lnTo>
                  <a:pt x="4879" y="615"/>
                </a:lnTo>
                <a:lnTo>
                  <a:pt x="4899" y="615"/>
                </a:lnTo>
                <a:lnTo>
                  <a:pt x="4919" y="650"/>
                </a:lnTo>
                <a:lnTo>
                  <a:pt x="4929" y="731"/>
                </a:lnTo>
                <a:lnTo>
                  <a:pt x="4948" y="894"/>
                </a:lnTo>
                <a:lnTo>
                  <a:pt x="4968" y="975"/>
                </a:lnTo>
                <a:lnTo>
                  <a:pt x="4988" y="1102"/>
                </a:lnTo>
                <a:lnTo>
                  <a:pt x="4998" y="1137"/>
                </a:lnTo>
                <a:lnTo>
                  <a:pt x="5018" y="1184"/>
                </a:lnTo>
                <a:lnTo>
                  <a:pt x="5038" y="1300"/>
                </a:lnTo>
                <a:lnTo>
                  <a:pt x="5047" y="1346"/>
                </a:lnTo>
                <a:lnTo>
                  <a:pt x="5067" y="1381"/>
                </a:lnTo>
                <a:lnTo>
                  <a:pt x="5087" y="1346"/>
                </a:lnTo>
                <a:lnTo>
                  <a:pt x="5107" y="1462"/>
                </a:lnTo>
                <a:lnTo>
                  <a:pt x="5117" y="1462"/>
                </a:lnTo>
                <a:lnTo>
                  <a:pt x="5136" y="1381"/>
                </a:lnTo>
                <a:lnTo>
                  <a:pt x="5156" y="1346"/>
                </a:lnTo>
                <a:lnTo>
                  <a:pt x="5166" y="1346"/>
                </a:lnTo>
                <a:lnTo>
                  <a:pt x="5186" y="1300"/>
                </a:lnTo>
                <a:lnTo>
                  <a:pt x="5206" y="1265"/>
                </a:lnTo>
                <a:lnTo>
                  <a:pt x="5226" y="1300"/>
                </a:lnTo>
              </a:path>
            </a:pathLst>
          </a:custGeom>
          <a:noFill/>
          <a:ln w="57150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3508" name="Rectangle 20"/>
          <p:cNvSpPr>
            <a:spLocks noChangeArrowheads="1"/>
          </p:cNvSpPr>
          <p:nvPr/>
        </p:nvSpPr>
        <p:spPr bwMode="auto">
          <a:xfrm rot="18900000">
            <a:off x="374650" y="5948363"/>
            <a:ext cx="377825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5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1985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3509" name="Rectangle 21"/>
          <p:cNvSpPr>
            <a:spLocks noChangeArrowheads="1"/>
          </p:cNvSpPr>
          <p:nvPr/>
        </p:nvSpPr>
        <p:spPr bwMode="auto">
          <a:xfrm rot="18900000">
            <a:off x="704850" y="5948363"/>
            <a:ext cx="377825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5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1986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3510" name="Rectangle 22"/>
          <p:cNvSpPr>
            <a:spLocks noChangeArrowheads="1"/>
          </p:cNvSpPr>
          <p:nvPr/>
        </p:nvSpPr>
        <p:spPr bwMode="auto">
          <a:xfrm rot="18900000">
            <a:off x="1019175" y="5948363"/>
            <a:ext cx="377825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5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1987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3511" name="Rectangle 23"/>
          <p:cNvSpPr>
            <a:spLocks noChangeArrowheads="1"/>
          </p:cNvSpPr>
          <p:nvPr/>
        </p:nvSpPr>
        <p:spPr bwMode="auto">
          <a:xfrm rot="18900000">
            <a:off x="1347788" y="5948363"/>
            <a:ext cx="377825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5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1988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3512" name="Rectangle 24"/>
          <p:cNvSpPr>
            <a:spLocks noChangeArrowheads="1"/>
          </p:cNvSpPr>
          <p:nvPr/>
        </p:nvSpPr>
        <p:spPr bwMode="auto">
          <a:xfrm rot="18900000">
            <a:off x="1662113" y="5948363"/>
            <a:ext cx="377825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5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1989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3513" name="Rectangle 25"/>
          <p:cNvSpPr>
            <a:spLocks noChangeArrowheads="1"/>
          </p:cNvSpPr>
          <p:nvPr/>
        </p:nvSpPr>
        <p:spPr bwMode="auto">
          <a:xfrm rot="18900000">
            <a:off x="1992313" y="5948363"/>
            <a:ext cx="377825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5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1990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3514" name="Rectangle 26"/>
          <p:cNvSpPr>
            <a:spLocks noChangeArrowheads="1"/>
          </p:cNvSpPr>
          <p:nvPr/>
        </p:nvSpPr>
        <p:spPr bwMode="auto">
          <a:xfrm rot="18900000">
            <a:off x="2306638" y="5948363"/>
            <a:ext cx="377825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5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1991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3515" name="Rectangle 27"/>
          <p:cNvSpPr>
            <a:spLocks noChangeArrowheads="1"/>
          </p:cNvSpPr>
          <p:nvPr/>
        </p:nvSpPr>
        <p:spPr bwMode="auto">
          <a:xfrm rot="18900000">
            <a:off x="2636838" y="5948363"/>
            <a:ext cx="377825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5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1992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3516" name="Rectangle 28"/>
          <p:cNvSpPr>
            <a:spLocks noChangeArrowheads="1"/>
          </p:cNvSpPr>
          <p:nvPr/>
        </p:nvSpPr>
        <p:spPr bwMode="auto">
          <a:xfrm rot="18900000">
            <a:off x="2951163" y="5948363"/>
            <a:ext cx="377825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5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1993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3517" name="Rectangle 29"/>
          <p:cNvSpPr>
            <a:spLocks noChangeArrowheads="1"/>
          </p:cNvSpPr>
          <p:nvPr/>
        </p:nvSpPr>
        <p:spPr bwMode="auto">
          <a:xfrm rot="18900000">
            <a:off x="3281363" y="5948363"/>
            <a:ext cx="377825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5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1994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3518" name="Rectangle 30"/>
          <p:cNvSpPr>
            <a:spLocks noChangeArrowheads="1"/>
          </p:cNvSpPr>
          <p:nvPr/>
        </p:nvSpPr>
        <p:spPr bwMode="auto">
          <a:xfrm rot="18900000">
            <a:off x="3595688" y="5948363"/>
            <a:ext cx="377825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5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1995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3519" name="Rectangle 31"/>
          <p:cNvSpPr>
            <a:spLocks noChangeArrowheads="1"/>
          </p:cNvSpPr>
          <p:nvPr/>
        </p:nvSpPr>
        <p:spPr bwMode="auto">
          <a:xfrm rot="18900000">
            <a:off x="3924300" y="5948363"/>
            <a:ext cx="377825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5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1996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3520" name="Rectangle 32"/>
          <p:cNvSpPr>
            <a:spLocks noChangeArrowheads="1"/>
          </p:cNvSpPr>
          <p:nvPr/>
        </p:nvSpPr>
        <p:spPr bwMode="auto">
          <a:xfrm rot="18900000">
            <a:off x="4238625" y="5948363"/>
            <a:ext cx="377825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5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1997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3521" name="Rectangle 33"/>
          <p:cNvSpPr>
            <a:spLocks noChangeArrowheads="1"/>
          </p:cNvSpPr>
          <p:nvPr/>
        </p:nvSpPr>
        <p:spPr bwMode="auto">
          <a:xfrm rot="18900000">
            <a:off x="4568825" y="5948363"/>
            <a:ext cx="377825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5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1998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3522" name="Rectangle 34"/>
          <p:cNvSpPr>
            <a:spLocks noChangeArrowheads="1"/>
          </p:cNvSpPr>
          <p:nvPr/>
        </p:nvSpPr>
        <p:spPr bwMode="auto">
          <a:xfrm rot="18900000">
            <a:off x="4883150" y="5948363"/>
            <a:ext cx="377825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5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1999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3523" name="Rectangle 35"/>
          <p:cNvSpPr>
            <a:spLocks noChangeArrowheads="1"/>
          </p:cNvSpPr>
          <p:nvPr/>
        </p:nvSpPr>
        <p:spPr bwMode="auto">
          <a:xfrm rot="18900000">
            <a:off x="5197475" y="5948363"/>
            <a:ext cx="377825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5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2000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3524" name="Rectangle 36"/>
          <p:cNvSpPr>
            <a:spLocks noChangeArrowheads="1"/>
          </p:cNvSpPr>
          <p:nvPr/>
        </p:nvSpPr>
        <p:spPr bwMode="auto">
          <a:xfrm rot="18900000">
            <a:off x="5527675" y="5948363"/>
            <a:ext cx="377825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5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2001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3525" name="Rectangle 37"/>
          <p:cNvSpPr>
            <a:spLocks noChangeArrowheads="1"/>
          </p:cNvSpPr>
          <p:nvPr/>
        </p:nvSpPr>
        <p:spPr bwMode="auto">
          <a:xfrm rot="18900000">
            <a:off x="5842000" y="5948363"/>
            <a:ext cx="377825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5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2002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3526" name="Rectangle 38"/>
          <p:cNvSpPr>
            <a:spLocks noChangeArrowheads="1"/>
          </p:cNvSpPr>
          <p:nvPr/>
        </p:nvSpPr>
        <p:spPr bwMode="auto">
          <a:xfrm rot="18900000">
            <a:off x="6172200" y="5948363"/>
            <a:ext cx="377825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5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2003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3527" name="Rectangle 39"/>
          <p:cNvSpPr>
            <a:spLocks noChangeArrowheads="1"/>
          </p:cNvSpPr>
          <p:nvPr/>
        </p:nvSpPr>
        <p:spPr bwMode="auto">
          <a:xfrm rot="18900000">
            <a:off x="6486525" y="5948363"/>
            <a:ext cx="377825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5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2004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3528" name="Rectangle 40"/>
          <p:cNvSpPr>
            <a:spLocks noChangeArrowheads="1"/>
          </p:cNvSpPr>
          <p:nvPr/>
        </p:nvSpPr>
        <p:spPr bwMode="auto">
          <a:xfrm rot="18900000">
            <a:off x="6815138" y="5948363"/>
            <a:ext cx="377825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5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2005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3529" name="Rectangle 41"/>
          <p:cNvSpPr>
            <a:spLocks noChangeArrowheads="1"/>
          </p:cNvSpPr>
          <p:nvPr/>
        </p:nvSpPr>
        <p:spPr bwMode="auto">
          <a:xfrm rot="18900000">
            <a:off x="7129463" y="5948363"/>
            <a:ext cx="377825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5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2006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3530" name="Rectangle 42"/>
          <p:cNvSpPr>
            <a:spLocks noChangeArrowheads="1"/>
          </p:cNvSpPr>
          <p:nvPr/>
        </p:nvSpPr>
        <p:spPr bwMode="auto">
          <a:xfrm rot="18900000">
            <a:off x="7459663" y="5948363"/>
            <a:ext cx="377825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5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2007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3531" name="Rectangle 43"/>
          <p:cNvSpPr>
            <a:spLocks noChangeArrowheads="1"/>
          </p:cNvSpPr>
          <p:nvPr/>
        </p:nvSpPr>
        <p:spPr bwMode="auto">
          <a:xfrm rot="18900000">
            <a:off x="7773988" y="5948363"/>
            <a:ext cx="377825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5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2008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3532" name="Rectangle 44"/>
          <p:cNvSpPr>
            <a:spLocks noChangeArrowheads="1"/>
          </p:cNvSpPr>
          <p:nvPr/>
        </p:nvSpPr>
        <p:spPr bwMode="auto">
          <a:xfrm rot="18900000">
            <a:off x="8104188" y="5948363"/>
            <a:ext cx="377825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5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2009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3533" name="Rectangle 45"/>
          <p:cNvSpPr>
            <a:spLocks noChangeArrowheads="1"/>
          </p:cNvSpPr>
          <p:nvPr/>
        </p:nvSpPr>
        <p:spPr bwMode="auto">
          <a:xfrm rot="18900000">
            <a:off x="8418513" y="5948363"/>
            <a:ext cx="377825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5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2010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3534" name="Line 46"/>
          <p:cNvSpPr>
            <a:spLocks noChangeShapeType="1"/>
          </p:cNvSpPr>
          <p:nvPr/>
        </p:nvSpPr>
        <p:spPr bwMode="auto">
          <a:xfrm flipV="1">
            <a:off x="612775" y="2840038"/>
            <a:ext cx="1588" cy="2890838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3535" name="Rectangle 47"/>
          <p:cNvSpPr>
            <a:spLocks noChangeArrowheads="1"/>
          </p:cNvSpPr>
          <p:nvPr/>
        </p:nvSpPr>
        <p:spPr bwMode="auto">
          <a:xfrm>
            <a:off x="220663" y="5619750"/>
            <a:ext cx="330200" cy="22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1.20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3536" name="Rectangle 48"/>
          <p:cNvSpPr>
            <a:spLocks noChangeArrowheads="1"/>
          </p:cNvSpPr>
          <p:nvPr/>
        </p:nvSpPr>
        <p:spPr bwMode="auto">
          <a:xfrm>
            <a:off x="220663" y="5307013"/>
            <a:ext cx="330200" cy="22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1.25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3537" name="Rectangle 49"/>
          <p:cNvSpPr>
            <a:spLocks noChangeArrowheads="1"/>
          </p:cNvSpPr>
          <p:nvPr/>
        </p:nvSpPr>
        <p:spPr bwMode="auto">
          <a:xfrm>
            <a:off x="220663" y="4994275"/>
            <a:ext cx="330200" cy="22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1.30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3538" name="Rectangle 50"/>
          <p:cNvSpPr>
            <a:spLocks noChangeArrowheads="1"/>
          </p:cNvSpPr>
          <p:nvPr/>
        </p:nvSpPr>
        <p:spPr bwMode="auto">
          <a:xfrm>
            <a:off x="220663" y="4662488"/>
            <a:ext cx="330200" cy="22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1.35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3539" name="Rectangle 51"/>
          <p:cNvSpPr>
            <a:spLocks noChangeArrowheads="1"/>
          </p:cNvSpPr>
          <p:nvPr/>
        </p:nvSpPr>
        <p:spPr bwMode="auto">
          <a:xfrm>
            <a:off x="220663" y="4349750"/>
            <a:ext cx="330200" cy="22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1.40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3540" name="Rectangle 52"/>
          <p:cNvSpPr>
            <a:spLocks noChangeArrowheads="1"/>
          </p:cNvSpPr>
          <p:nvPr/>
        </p:nvSpPr>
        <p:spPr bwMode="auto">
          <a:xfrm>
            <a:off x="220663" y="4017963"/>
            <a:ext cx="330200" cy="22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1.45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3541" name="Rectangle 53"/>
          <p:cNvSpPr>
            <a:spLocks noChangeArrowheads="1"/>
          </p:cNvSpPr>
          <p:nvPr/>
        </p:nvSpPr>
        <p:spPr bwMode="auto">
          <a:xfrm>
            <a:off x="220663" y="3705225"/>
            <a:ext cx="330200" cy="22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1.50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3542" name="Rectangle 54"/>
          <p:cNvSpPr>
            <a:spLocks noChangeArrowheads="1"/>
          </p:cNvSpPr>
          <p:nvPr/>
        </p:nvSpPr>
        <p:spPr bwMode="auto">
          <a:xfrm>
            <a:off x="220663" y="3373438"/>
            <a:ext cx="330200" cy="22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1.55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3543" name="Rectangle 55"/>
          <p:cNvSpPr>
            <a:spLocks noChangeArrowheads="1"/>
          </p:cNvSpPr>
          <p:nvPr/>
        </p:nvSpPr>
        <p:spPr bwMode="auto">
          <a:xfrm>
            <a:off x="220663" y="3060700"/>
            <a:ext cx="330200" cy="22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1.60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3544" name="Rectangle 56"/>
          <p:cNvSpPr>
            <a:spLocks noChangeArrowheads="1"/>
          </p:cNvSpPr>
          <p:nvPr/>
        </p:nvSpPr>
        <p:spPr bwMode="auto">
          <a:xfrm>
            <a:off x="220663" y="2728913"/>
            <a:ext cx="330200" cy="22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1.65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3545" name="Rectangle 57"/>
          <p:cNvSpPr>
            <a:spLocks noChangeArrowheads="1"/>
          </p:cNvSpPr>
          <p:nvPr/>
        </p:nvSpPr>
        <p:spPr bwMode="auto">
          <a:xfrm>
            <a:off x="3708400" y="6338888"/>
            <a:ext cx="2089150" cy="34925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3546" name="Rectangle 58"/>
          <p:cNvSpPr>
            <a:spLocks noChangeArrowheads="1"/>
          </p:cNvSpPr>
          <p:nvPr/>
        </p:nvSpPr>
        <p:spPr bwMode="auto">
          <a:xfrm>
            <a:off x="3833813" y="6411913"/>
            <a:ext cx="1885950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5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Source:  U.S. Census Bureau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3547" name="Rectangle 59"/>
          <p:cNvSpPr>
            <a:spLocks noChangeArrowheads="1"/>
          </p:cNvSpPr>
          <p:nvPr/>
        </p:nvSpPr>
        <p:spPr bwMode="auto">
          <a:xfrm>
            <a:off x="1508125" y="1973263"/>
            <a:ext cx="6708775" cy="719138"/>
          </a:xfrm>
          <a:prstGeom prst="rect">
            <a:avLst/>
          </a:prstGeom>
          <a:solidFill>
            <a:srgbClr val="000000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3548" name="Rectangle 60"/>
          <p:cNvSpPr>
            <a:spLocks noChangeArrowheads="1"/>
          </p:cNvSpPr>
          <p:nvPr/>
        </p:nvSpPr>
        <p:spPr bwMode="auto">
          <a:xfrm>
            <a:off x="2701925" y="2047875"/>
            <a:ext cx="3990975" cy="33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900" b="1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MS Sans Serif" charset="0"/>
              </a:rPr>
              <a:t>U.S. Inventory to Sales Ratio, 1985-2010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3549" name="Rectangle 61"/>
          <p:cNvSpPr>
            <a:spLocks noChangeArrowheads="1"/>
          </p:cNvSpPr>
          <p:nvPr/>
        </p:nvSpPr>
        <p:spPr bwMode="auto">
          <a:xfrm>
            <a:off x="1979613" y="2341563"/>
            <a:ext cx="5389563" cy="33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9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MS Sans Serif" charset="0"/>
              </a:rPr>
              <a:t>Months of Inventory On Hand At Existing Sales Levels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3550" name="Rectangle 62"/>
          <p:cNvSpPr>
            <a:spLocks noChangeArrowheads="1"/>
          </p:cNvSpPr>
          <p:nvPr/>
        </p:nvSpPr>
        <p:spPr bwMode="auto">
          <a:xfrm>
            <a:off x="31750" y="1789113"/>
            <a:ext cx="9048750" cy="4991100"/>
          </a:xfrm>
          <a:prstGeom prst="rect">
            <a:avLst/>
          </a:prstGeom>
          <a:noFill/>
          <a:ln w="2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807840"/>
            <a:ext cx="9144000" cy="605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3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50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85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551" y="1524001"/>
            <a:ext cx="9050052" cy="5334000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/>
            <a:tailEnd/>
          </a:ln>
        </p:spPr>
      </p:pic>
      <p:sp>
        <p:nvSpPr>
          <p:cNvPr id="134148" name="Oval 4"/>
          <p:cNvSpPr>
            <a:spLocks noChangeArrowheads="1"/>
          </p:cNvSpPr>
          <p:nvPr/>
        </p:nvSpPr>
        <p:spPr bwMode="auto">
          <a:xfrm>
            <a:off x="7924800" y="2209800"/>
            <a:ext cx="1219200" cy="18288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1741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U.S. Manufacturing Orders Soaring</a:t>
            </a:r>
          </a:p>
        </p:txBody>
      </p:sp>
      <p:sp>
        <p:nvSpPr>
          <p:cNvPr id="134150" name="Line 6"/>
          <p:cNvSpPr>
            <a:spLocks noChangeShapeType="1"/>
          </p:cNvSpPr>
          <p:nvPr/>
        </p:nvSpPr>
        <p:spPr bwMode="auto">
          <a:xfrm flipH="1">
            <a:off x="762000" y="2667000"/>
            <a:ext cx="8077200" cy="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 wrap="square" lIns="0" tIns="0" rIns="0" bIns="0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743200" y="5029200"/>
            <a:ext cx="3657600" cy="830997"/>
          </a:xfrm>
          <a:prstGeom prst="rect">
            <a:avLst/>
          </a:prstGeom>
          <a:solidFill>
            <a:schemeClr val="tx1"/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2"/>
                </a:solidFill>
              </a:rPr>
              <a:t>Ties May-04</a:t>
            </a:r>
          </a:p>
          <a:p>
            <a:r>
              <a:rPr lang="en-US" dirty="0" smtClean="0">
                <a:solidFill>
                  <a:schemeClr val="bg2"/>
                </a:solidFill>
              </a:rPr>
              <a:t>Highest Since Dec-83 </a:t>
            </a:r>
            <a:endParaRPr lang="en-US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4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4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34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48" grpId="0" animBg="1"/>
      <p:bldP spid="134150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" name="Picture 7"/>
          <p:cNvPicPr>
            <a:picLocks noChangeAspect="1" noChangeArrowheads="1"/>
          </p:cNvPicPr>
          <p:nvPr/>
        </p:nvPicPr>
        <p:blipFill>
          <a:blip r:embed="rId3" cstate="print"/>
          <a:srcRect t="237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83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68" y="2043113"/>
            <a:ext cx="9159890" cy="4814887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/>
            <a:tailEnd/>
          </a:ln>
        </p:spPr>
      </p:pic>
      <p:sp>
        <p:nvSpPr>
          <p:cNvPr id="11571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3716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Consumers Confidence Gaining With Election Over!</a:t>
            </a:r>
          </a:p>
        </p:txBody>
      </p:sp>
      <p:sp>
        <p:nvSpPr>
          <p:cNvPr id="115717" name="Line 5"/>
          <p:cNvSpPr>
            <a:spLocks noChangeShapeType="1"/>
          </p:cNvSpPr>
          <p:nvPr/>
        </p:nvSpPr>
        <p:spPr bwMode="auto">
          <a:xfrm flipV="1">
            <a:off x="7924800" y="4267199"/>
            <a:ext cx="914400" cy="533399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 type="triangle" w="med" len="med"/>
          </a:ln>
        </p:spPr>
        <p:txBody>
          <a:bodyPr wrap="square" lIns="0" tIns="0" rIns="0" bIns="0">
            <a:spAutoFit/>
          </a:bodyPr>
          <a:lstStyle/>
          <a:p>
            <a:endParaRPr lang="en-US"/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381000" y="3581405"/>
            <a:ext cx="8610600" cy="395288"/>
            <a:chOff x="192" y="2256"/>
            <a:chExt cx="5424" cy="249"/>
          </a:xfrm>
        </p:grpSpPr>
        <p:sp>
          <p:nvSpPr>
            <p:cNvPr id="10247" name="Line 6"/>
            <p:cNvSpPr>
              <a:spLocks noChangeShapeType="1"/>
            </p:cNvSpPr>
            <p:nvPr/>
          </p:nvSpPr>
          <p:spPr bwMode="auto">
            <a:xfrm>
              <a:off x="192" y="2505"/>
              <a:ext cx="5424" cy="0"/>
            </a:xfrm>
            <a:prstGeom prst="line">
              <a:avLst/>
            </a:prstGeom>
            <a:noFill/>
            <a:ln w="57150">
              <a:solidFill>
                <a:schemeClr val="bg2"/>
              </a:solidFill>
              <a:prstDash val="dash"/>
              <a:round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10248" name="Text Box 7"/>
            <p:cNvSpPr txBox="1">
              <a:spLocks noChangeArrowheads="1"/>
            </p:cNvSpPr>
            <p:nvPr/>
          </p:nvSpPr>
          <p:spPr bwMode="auto">
            <a:xfrm>
              <a:off x="2496" y="2256"/>
              <a:ext cx="1536" cy="236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2"/>
              </a:solidFill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>
                  <a:solidFill>
                    <a:schemeClr val="bg2"/>
                  </a:solidFill>
                </a:rPr>
                <a:t>100.0 = Normal</a:t>
              </a:r>
            </a:p>
          </p:txBody>
        </p:sp>
      </p:grpSp>
      <p:sp>
        <p:nvSpPr>
          <p:cNvPr id="9" name="Line 5"/>
          <p:cNvSpPr>
            <a:spLocks noChangeShapeType="1"/>
          </p:cNvSpPr>
          <p:nvPr/>
        </p:nvSpPr>
        <p:spPr bwMode="auto">
          <a:xfrm flipH="1" flipV="1">
            <a:off x="304800" y="4369656"/>
            <a:ext cx="6781800" cy="49943"/>
          </a:xfrm>
          <a:prstGeom prst="line">
            <a:avLst/>
          </a:prstGeom>
          <a:noFill/>
          <a:ln w="38100">
            <a:solidFill>
              <a:schemeClr val="hlink"/>
            </a:solidFill>
            <a:prstDash val="sysDash"/>
            <a:round/>
            <a:headEnd/>
            <a:tailEnd type="triangle" w="med" len="med"/>
          </a:ln>
        </p:spPr>
        <p:txBody>
          <a:bodyPr wrap="square" lIns="0" tIns="0" rIns="0" bIns="0">
            <a:spAutoFit/>
          </a:bodyPr>
          <a:lstStyle/>
          <a:p>
            <a:endParaRPr lang="en-US"/>
          </a:p>
        </p:txBody>
      </p:sp>
      <p:sp>
        <p:nvSpPr>
          <p:cNvPr id="10" name="Line 5"/>
          <p:cNvSpPr>
            <a:spLocks noChangeShapeType="1"/>
          </p:cNvSpPr>
          <p:nvPr/>
        </p:nvSpPr>
        <p:spPr bwMode="auto">
          <a:xfrm>
            <a:off x="7162800" y="4419600"/>
            <a:ext cx="762000" cy="3810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 type="triangle" w="med" len="med"/>
          </a:ln>
        </p:spPr>
        <p:txBody>
          <a:bodyPr wrap="square" lIns="0" tIns="0" rIns="0" bIns="0"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5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7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752600"/>
            <a:ext cx="9326563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California Wage &amp; Salary Employment</a:t>
            </a:r>
            <a:br>
              <a:rPr lang="en-US" dirty="0" smtClean="0"/>
            </a:br>
            <a:r>
              <a:rPr lang="en-US" dirty="0" smtClean="0"/>
              <a:t>Back to 1999 Level</a:t>
            </a:r>
          </a:p>
        </p:txBody>
      </p:sp>
      <p:sp>
        <p:nvSpPr>
          <p:cNvPr id="123908" name="Line 4"/>
          <p:cNvSpPr>
            <a:spLocks noChangeShapeType="1"/>
          </p:cNvSpPr>
          <p:nvPr/>
        </p:nvSpPr>
        <p:spPr bwMode="auto">
          <a:xfrm flipH="1">
            <a:off x="5562600" y="3733800"/>
            <a:ext cx="35814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en-US"/>
          </a:p>
        </p:txBody>
      </p:sp>
      <p:sp>
        <p:nvSpPr>
          <p:cNvPr id="123909" name="Line 5"/>
          <p:cNvSpPr>
            <a:spLocks noChangeShapeType="1"/>
          </p:cNvSpPr>
          <p:nvPr/>
        </p:nvSpPr>
        <p:spPr bwMode="auto">
          <a:xfrm>
            <a:off x="5562600" y="3733800"/>
            <a:ext cx="0" cy="26670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en-US"/>
          </a:p>
        </p:txBody>
      </p:sp>
      <p:sp>
        <p:nvSpPr>
          <p:cNvPr id="123911" name="Text Box 7"/>
          <p:cNvSpPr txBox="1">
            <a:spLocks noChangeArrowheads="1"/>
          </p:cNvSpPr>
          <p:nvPr/>
        </p:nvSpPr>
        <p:spPr bwMode="auto">
          <a:xfrm>
            <a:off x="762000" y="1066800"/>
            <a:ext cx="7696200" cy="7397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>
                <a:solidFill>
                  <a:schemeClr val="bg2"/>
                </a:solidFill>
              </a:rPr>
              <a:t>Every Wage &amp; Salary Job Created In California Since </a:t>
            </a:r>
            <a:r>
              <a:rPr lang="en-US" u="sng" dirty="0">
                <a:solidFill>
                  <a:schemeClr val="bg2"/>
                </a:solidFill>
              </a:rPr>
              <a:t>1998</a:t>
            </a:r>
            <a:r>
              <a:rPr lang="en-US" dirty="0">
                <a:solidFill>
                  <a:schemeClr val="bg2"/>
                </a:solidFill>
              </a:rPr>
              <a:t> Has Been Lost</a:t>
            </a: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762000" y="1813560"/>
            <a:ext cx="7696200" cy="923330"/>
          </a:xfrm>
          <a:prstGeom prst="rect">
            <a:avLst/>
          </a:prstGeom>
          <a:solidFill>
            <a:schemeClr val="tx1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 smtClean="0">
                <a:solidFill>
                  <a:schemeClr val="bg2"/>
                </a:solidFill>
              </a:rPr>
              <a:t>Kern Co. 1998-2010 Added </a:t>
            </a:r>
            <a:r>
              <a:rPr lang="en-US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38,600 Jobs</a:t>
            </a:r>
          </a:p>
          <a:p>
            <a:pPr algn="ctr">
              <a:spcBef>
                <a:spcPct val="50000"/>
              </a:spcBef>
            </a:pPr>
            <a:r>
              <a:rPr lang="en-US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16.7%</a:t>
            </a:r>
            <a:r>
              <a:rPr lang="en-US" dirty="0" smtClean="0">
                <a:solidFill>
                  <a:schemeClr val="bg2"/>
                </a:solidFill>
              </a:rPr>
              <a:t> Growth</a:t>
            </a:r>
            <a:endParaRPr lang="en-US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23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23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39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39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8" grpId="0" animBg="1"/>
      <p:bldP spid="123909" grpId="0" animBg="1"/>
      <p:bldP spid="123911" grpId="0" animBg="1" autoUpdateAnimBg="0"/>
      <p:bldP spid="7" grpId="0" animBg="1" autoUpdateAnimBg="0"/>
    </p:bldLst>
  </p:timing>
</p:sld>
</file>

<file path=ppt/theme/theme1.xml><?xml version="1.0" encoding="utf-8"?>
<a:theme xmlns:a="http://schemas.openxmlformats.org/drawingml/2006/main" name="Blank Presentation">
  <a:themeElements>
    <a:clrScheme name="">
      <a:dk1>
        <a:srgbClr val="000000"/>
      </a:dk1>
      <a:lt1>
        <a:srgbClr val="FFFF00"/>
      </a:lt1>
      <a:dk2>
        <a:srgbClr val="0000FF"/>
      </a:dk2>
      <a:lt2>
        <a:srgbClr val="FFFF00"/>
      </a:lt2>
      <a:accent1>
        <a:srgbClr val="66FF33"/>
      </a:accent1>
      <a:accent2>
        <a:srgbClr val="000000"/>
      </a:accent2>
      <a:accent3>
        <a:srgbClr val="AAAAFF"/>
      </a:accent3>
      <a:accent4>
        <a:srgbClr val="DADA00"/>
      </a:accent4>
      <a:accent5>
        <a:srgbClr val="B8FFAD"/>
      </a:accent5>
      <a:accent6>
        <a:srgbClr val="000000"/>
      </a:accent6>
      <a:hlink>
        <a:srgbClr val="FF0000"/>
      </a:hlink>
      <a:folHlink>
        <a:srgbClr val="969696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C:\Documents and Settings\Administrator\Application Data\Microsoft\Templates\Blank Presentation.pot</Template>
  <TotalTime>4297</TotalTime>
  <Words>821</Words>
  <Application>Microsoft Office PowerPoint</Application>
  <PresentationFormat>On-screen Show (4:3)</PresentationFormat>
  <Paragraphs>335</Paragraphs>
  <Slides>46</Slides>
  <Notes>46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47" baseType="lpstr">
      <vt:lpstr>Blank Presentation</vt:lpstr>
      <vt:lpstr>Slide 1</vt:lpstr>
      <vt:lpstr>After Losing 8.36 Million Jobs … U.S. Job Creation Is Crawling Back</vt:lpstr>
      <vt:lpstr>Started With Empty Shelves!</vt:lpstr>
      <vt:lpstr>Led To Goods Movement Growth</vt:lpstr>
      <vt:lpstr>Inventories Stay Low After Build-Up</vt:lpstr>
      <vt:lpstr>U.S. Manufacturing Orders Soaring</vt:lpstr>
      <vt:lpstr>Slide 7</vt:lpstr>
      <vt:lpstr>Consumers Confidence Gaining With Election Over!</vt:lpstr>
      <vt:lpstr>California Wage &amp; Salary Employment Back to 1999 Level</vt:lpstr>
      <vt:lpstr>So. California Is Not No. California …  Where Most State Policy Is Conceived</vt:lpstr>
      <vt:lpstr>Poverty A Much Greater  So. California Issue</vt:lpstr>
      <vt:lpstr>Hispanics  Hurt Disproportionately If  So. California Does Not Create Jobs</vt:lpstr>
      <vt:lpstr>Where Jobs Create 2000 to 2007 Peak?</vt:lpstr>
      <vt:lpstr>In 2008, Kern Co. Gained                3,300  In 2009, it lost another               – 17,700 In 2010, loss                                     – 700                                                      –15,100</vt:lpstr>
      <vt:lpstr>Gold Mine Theory</vt:lpstr>
      <vt:lpstr>Sectors Driving Growth, 2000-2007 Growing Sectors Up +16,900</vt:lpstr>
      <vt:lpstr>Sectors Causing Decline, 2007-2010 Declining Sectors Down -10,000</vt:lpstr>
      <vt:lpstr>In Jan-2010, Kern County unemployment was 16.9%, U.S. was 9.4%, CA was 12.4% </vt:lpstr>
      <vt:lpstr>What Sectors Are Crucial To Kern Co.?</vt:lpstr>
      <vt:lpstr>Marginally Educated:   Need Blue Collar Work</vt:lpstr>
      <vt:lpstr>1. Agriculture</vt:lpstr>
      <vt:lpstr>Value of the Dollar</vt:lpstr>
      <vt:lpstr>2. Oil &amp; Gas Production</vt:lpstr>
      <vt:lpstr>Oil Prices</vt:lpstr>
      <vt:lpstr>3. Logistics</vt:lpstr>
      <vt:lpstr>Port Import Volumes, up 17.4%</vt:lpstr>
      <vt:lpstr>4. U.S. Manufacturing Orders Soaring</vt:lpstr>
      <vt:lpstr>Foreclosures Issue</vt:lpstr>
      <vt:lpstr>5. Construction</vt:lpstr>
      <vt:lpstr>Somebody Has To Take A Major Hit!</vt:lpstr>
      <vt:lpstr>Right Now . . . Housing:  Supply &amp; Demand</vt:lpstr>
      <vt:lpstr>Home  Sales Volumes  Roughly  Stabilized</vt:lpstr>
      <vt:lpstr>Demand = Supply &amp; Price Stopped Falling</vt:lpstr>
      <vt:lpstr>Soaring Inland Housing Affordability Sets A Record … Stimulating Demand</vt:lpstr>
      <vt:lpstr>Dirt Still = Price Advantage</vt:lpstr>
      <vt:lpstr>Slide 36</vt:lpstr>
      <vt:lpstr>6. Defense Expenditures</vt:lpstr>
      <vt:lpstr>Billion Dollar Sector</vt:lpstr>
      <vt:lpstr>Gold Mine Theory</vt:lpstr>
      <vt:lpstr>Population Growth Slowed</vt:lpstr>
      <vt:lpstr>Slowdown in In-Migration</vt:lpstr>
      <vt:lpstr>Retail Sales Growth</vt:lpstr>
      <vt:lpstr>Growth Rates of Retail Sales</vt:lpstr>
      <vt:lpstr>Report Card</vt:lpstr>
      <vt:lpstr>Slide 45</vt:lpstr>
      <vt:lpstr>Slide 46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 </dc:creator>
  <cp:lastModifiedBy> John Husing</cp:lastModifiedBy>
  <cp:revision>334</cp:revision>
  <dcterms:created xsi:type="dcterms:W3CDTF">2009-04-06T18:06:06Z</dcterms:created>
  <dcterms:modified xsi:type="dcterms:W3CDTF">2011-03-22T03:20:45Z</dcterms:modified>
</cp:coreProperties>
</file>